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88" r:id="rId4"/>
    <p:sldId id="261" r:id="rId5"/>
    <p:sldId id="262" r:id="rId6"/>
    <p:sldId id="257" r:id="rId7"/>
    <p:sldId id="258" r:id="rId8"/>
    <p:sldId id="259" r:id="rId9"/>
    <p:sldId id="260" r:id="rId10"/>
    <p:sldId id="265" r:id="rId11"/>
    <p:sldId id="266" r:id="rId12"/>
    <p:sldId id="267" r:id="rId13"/>
    <p:sldId id="268" r:id="rId14"/>
    <p:sldId id="269" r:id="rId15"/>
    <p:sldId id="270" r:id="rId16"/>
    <p:sldId id="271" r:id="rId17"/>
    <p:sldId id="272" r:id="rId18"/>
    <p:sldId id="264" r:id="rId19"/>
    <p:sldId id="273" r:id="rId20"/>
    <p:sldId id="274" r:id="rId21"/>
    <p:sldId id="275" r:id="rId22"/>
    <p:sldId id="276" r:id="rId23"/>
    <p:sldId id="277" r:id="rId24"/>
    <p:sldId id="278" r:id="rId25"/>
    <p:sldId id="291" r:id="rId26"/>
    <p:sldId id="279" r:id="rId27"/>
    <p:sldId id="280" r:id="rId28"/>
    <p:sldId id="292" r:id="rId29"/>
    <p:sldId id="281" r:id="rId30"/>
    <p:sldId id="293" r:id="rId31"/>
    <p:sldId id="282" r:id="rId32"/>
    <p:sldId id="283" r:id="rId33"/>
    <p:sldId id="294" r:id="rId34"/>
    <p:sldId id="284" r:id="rId35"/>
    <p:sldId id="285" r:id="rId36"/>
    <p:sldId id="286" r:id="rId37"/>
    <p:sldId id="287" r:id="rId38"/>
    <p:sldId id="290" r:id="rId39"/>
    <p:sldId id="29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715E757-8E01-41A3-9A04-03333D6B823A}">
          <p14:sldIdLst>
            <p14:sldId id="256"/>
            <p14:sldId id="289"/>
            <p14:sldId id="288"/>
            <p14:sldId id="261"/>
            <p14:sldId id="262"/>
            <p14:sldId id="257"/>
            <p14:sldId id="258"/>
            <p14:sldId id="259"/>
            <p14:sldId id="260"/>
            <p14:sldId id="265"/>
            <p14:sldId id="266"/>
            <p14:sldId id="267"/>
            <p14:sldId id="268"/>
            <p14:sldId id="269"/>
            <p14:sldId id="270"/>
            <p14:sldId id="271"/>
            <p14:sldId id="272"/>
            <p14:sldId id="264"/>
            <p14:sldId id="273"/>
            <p14:sldId id="274"/>
            <p14:sldId id="275"/>
            <p14:sldId id="276"/>
            <p14:sldId id="277"/>
            <p14:sldId id="278"/>
            <p14:sldId id="291"/>
            <p14:sldId id="279"/>
            <p14:sldId id="280"/>
            <p14:sldId id="292"/>
            <p14:sldId id="281"/>
            <p14:sldId id="293"/>
            <p14:sldId id="282"/>
            <p14:sldId id="283"/>
            <p14:sldId id="294"/>
            <p14:sldId id="284"/>
            <p14:sldId id="285"/>
            <p14:sldId id="286"/>
            <p14:sldId id="287"/>
            <p14:sldId id="290"/>
            <p14:sldId id="295"/>
          </p14:sldIdLst>
        </p14:section>
        <p14:section name="Untitled Section" id="{183F74BB-111F-4597-8C69-49C815BE1F2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5" d="100"/>
          <a:sy n="115" d="100"/>
        </p:scale>
        <p:origin x="372"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1/26/2023</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1/26/2023</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16554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lgn="ctr">
              <a:buNone/>
            </a:pPr>
            <a:r>
              <a:rPr lang="en-US" sz="2400" b="1" dirty="0" smtClean="0">
                <a:solidFill>
                  <a:srgbClr val="FFFF00"/>
                </a:solidFill>
                <a:effectLst/>
              </a:rPr>
              <a:t>The following options should be considered/used to </a:t>
            </a:r>
            <a:r>
              <a:rPr lang="en-US" sz="2400" b="1" dirty="0">
                <a:solidFill>
                  <a:srgbClr val="FFFF00"/>
                </a:solidFill>
                <a:effectLst/>
              </a:rPr>
              <a:t>compliment the day’s 20 minute discussion/lecture</a:t>
            </a:r>
            <a:endParaRPr lang="en-US" sz="2400" b="1" dirty="0">
              <a:solidFill>
                <a:srgbClr val="FFFF00"/>
              </a:solidFill>
            </a:endParaRPr>
          </a:p>
        </p:txBody>
      </p:sp>
      <p:pic>
        <p:nvPicPr>
          <p:cNvPr id="7170" name="Picture 2" descr="Get Involved - IASP Get Involved in WSPD with different activit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90" y="1085850"/>
            <a:ext cx="5715000" cy="1428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67302"/>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47363502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rPr>
              <a:t>Activity #1</a:t>
            </a:r>
            <a:r>
              <a:rPr lang="en-US" b="1" dirty="0">
                <a:effectLst/>
              </a:rPr>
              <a:t>:  </a:t>
            </a:r>
            <a:r>
              <a:rPr lang="en-US" i="1" dirty="0">
                <a:effectLst/>
              </a:rPr>
              <a:t>Monday</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lvl="0"/>
            <a:r>
              <a:rPr lang="en-US" b="1" dirty="0">
                <a:solidFill>
                  <a:srgbClr val="FFFF00"/>
                </a:solidFill>
                <a:effectLst/>
              </a:rPr>
              <a:t>Watch burns and scalds video clip and/or PowerPoint </a:t>
            </a:r>
            <a:r>
              <a:rPr lang="en-US" b="1" dirty="0" smtClean="0">
                <a:solidFill>
                  <a:srgbClr val="FFFF00"/>
                </a:solidFill>
                <a:effectLst/>
              </a:rPr>
              <a:t>Presentation (The information in this presentation) </a:t>
            </a:r>
          </a:p>
          <a:p>
            <a:pPr marL="0" lvl="0" indent="0">
              <a:buNone/>
            </a:pPr>
            <a:endParaRPr lang="en-US" b="1" dirty="0">
              <a:solidFill>
                <a:srgbClr val="FFFF00"/>
              </a:solidFill>
              <a:effectLst/>
            </a:endParaRPr>
          </a:p>
          <a:p>
            <a:pPr lvl="0"/>
            <a:r>
              <a:rPr lang="en-US" b="1" dirty="0">
                <a:solidFill>
                  <a:srgbClr val="FFFF00"/>
                </a:solidFill>
                <a:effectLst/>
              </a:rPr>
              <a:t>Introduce the </a:t>
            </a:r>
            <a:r>
              <a:rPr lang="en-US" b="1" dirty="0" smtClean="0">
                <a:solidFill>
                  <a:srgbClr val="FFFF00"/>
                </a:solidFill>
                <a:effectLst/>
              </a:rPr>
              <a:t>following types </a:t>
            </a:r>
            <a:r>
              <a:rPr lang="en-US" b="1" dirty="0">
                <a:solidFill>
                  <a:srgbClr val="FFFF00"/>
                </a:solidFill>
                <a:effectLst/>
              </a:rPr>
              <a:t>of </a:t>
            </a:r>
            <a:r>
              <a:rPr lang="en-US" b="1" dirty="0" smtClean="0">
                <a:solidFill>
                  <a:srgbClr val="FFFF00"/>
                </a:solidFill>
                <a:effectLst/>
              </a:rPr>
              <a:t>burns:  1</a:t>
            </a:r>
            <a:r>
              <a:rPr lang="en-US" b="1" baseline="30000" dirty="0" smtClean="0">
                <a:solidFill>
                  <a:srgbClr val="FFFF00"/>
                </a:solidFill>
                <a:effectLst/>
              </a:rPr>
              <a:t>st</a:t>
            </a:r>
            <a:r>
              <a:rPr lang="en-US" b="1" dirty="0" smtClean="0">
                <a:solidFill>
                  <a:srgbClr val="FFFF00"/>
                </a:solidFill>
                <a:effectLst/>
              </a:rPr>
              <a:t> Degree, 2</a:t>
            </a:r>
            <a:r>
              <a:rPr lang="en-US" b="1" baseline="30000" dirty="0" smtClean="0">
                <a:solidFill>
                  <a:srgbClr val="FFFF00"/>
                </a:solidFill>
                <a:effectLst/>
              </a:rPr>
              <a:t>nd</a:t>
            </a:r>
            <a:r>
              <a:rPr lang="en-US" b="1" dirty="0" smtClean="0">
                <a:solidFill>
                  <a:srgbClr val="FFFF00"/>
                </a:solidFill>
                <a:effectLst/>
              </a:rPr>
              <a:t> Degree, 3</a:t>
            </a:r>
            <a:r>
              <a:rPr lang="en-US" b="1" baseline="30000" dirty="0" smtClean="0">
                <a:solidFill>
                  <a:srgbClr val="FFFF00"/>
                </a:solidFill>
                <a:effectLst/>
              </a:rPr>
              <a:t>rd</a:t>
            </a:r>
            <a:r>
              <a:rPr lang="en-US" b="1" dirty="0" smtClean="0">
                <a:solidFill>
                  <a:srgbClr val="FFFF00"/>
                </a:solidFill>
                <a:effectLst/>
              </a:rPr>
              <a:t> Degree, electrical</a:t>
            </a:r>
            <a:r>
              <a:rPr lang="en-US" b="1" dirty="0">
                <a:solidFill>
                  <a:srgbClr val="FFFF00"/>
                </a:solidFill>
                <a:effectLst/>
              </a:rPr>
              <a:t>, </a:t>
            </a:r>
            <a:r>
              <a:rPr lang="en-US" b="1" dirty="0" smtClean="0">
                <a:solidFill>
                  <a:srgbClr val="FFFF00"/>
                </a:solidFill>
                <a:effectLst/>
              </a:rPr>
              <a:t>chemical </a:t>
            </a:r>
            <a:r>
              <a:rPr lang="en-US" b="1" dirty="0">
                <a:solidFill>
                  <a:srgbClr val="FFFF00"/>
                </a:solidFill>
                <a:effectLst/>
              </a:rPr>
              <a:t>and radiation</a:t>
            </a:r>
          </a:p>
          <a:p>
            <a:endParaRPr lang="en-US" dirty="0"/>
          </a:p>
        </p:txBody>
      </p:sp>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373751048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994757"/>
          </a:xfrm>
        </p:spPr>
        <p:txBody>
          <a:bodyPr>
            <a:normAutofit fontScale="90000"/>
          </a:bodyPr>
          <a:lstStyle/>
          <a:p>
            <a:r>
              <a:rPr lang="en-US" b="1" dirty="0">
                <a:solidFill>
                  <a:srgbClr val="00B0F0"/>
                </a:solidFill>
                <a:effectLst/>
              </a:rPr>
              <a:t>Activity </a:t>
            </a:r>
            <a:r>
              <a:rPr lang="en-US" b="1" dirty="0" smtClean="0">
                <a:solidFill>
                  <a:srgbClr val="00B0F0"/>
                </a:solidFill>
                <a:effectLst/>
              </a:rPr>
              <a:t>#</a:t>
            </a:r>
            <a:r>
              <a:rPr lang="en-US" b="1" dirty="0">
                <a:solidFill>
                  <a:srgbClr val="00B0F0"/>
                </a:solidFill>
                <a:effectLst/>
              </a:rPr>
              <a:t>2</a:t>
            </a:r>
            <a:r>
              <a:rPr lang="en-US" b="1" dirty="0" smtClean="0">
                <a:effectLst/>
              </a:rPr>
              <a:t>: </a:t>
            </a:r>
            <a:r>
              <a:rPr lang="en-US" i="1" dirty="0">
                <a:effectLst/>
              </a:rPr>
              <a:t>Monday</a:t>
            </a:r>
            <a:r>
              <a:rPr lang="en-US" dirty="0">
                <a:effectLst/>
              </a:rPr>
              <a:t/>
            </a:r>
            <a:br>
              <a:rPr lang="en-US" dirty="0">
                <a:effectLst/>
              </a:rPr>
            </a:br>
            <a:endParaRPr lang="en-US" dirty="0"/>
          </a:p>
        </p:txBody>
      </p:sp>
      <p:sp>
        <p:nvSpPr>
          <p:cNvPr id="3" name="Content Placeholder 2"/>
          <p:cNvSpPr>
            <a:spLocks noGrp="1"/>
          </p:cNvSpPr>
          <p:nvPr>
            <p:ph idx="1"/>
          </p:nvPr>
        </p:nvSpPr>
        <p:spPr>
          <a:xfrm>
            <a:off x="1141413" y="1604356"/>
            <a:ext cx="9905998" cy="4655127"/>
          </a:xfrm>
        </p:spPr>
        <p:txBody>
          <a:bodyPr>
            <a:noAutofit/>
          </a:bodyPr>
          <a:lstStyle/>
          <a:p>
            <a:pPr lvl="0"/>
            <a:r>
              <a:rPr lang="en-US" b="1" dirty="0">
                <a:solidFill>
                  <a:srgbClr val="FFFF00"/>
                </a:solidFill>
                <a:effectLst/>
              </a:rPr>
              <a:t>Activity length</a:t>
            </a:r>
            <a:r>
              <a:rPr lang="en-US" dirty="0">
                <a:effectLst/>
              </a:rPr>
              <a:t>: </a:t>
            </a:r>
            <a:r>
              <a:rPr lang="en-US" dirty="0" smtClean="0">
                <a:effectLst/>
              </a:rPr>
              <a:t>Suggested time: 20 </a:t>
            </a:r>
            <a:r>
              <a:rPr lang="en-US" dirty="0">
                <a:effectLst/>
              </a:rPr>
              <a:t>minutes</a:t>
            </a:r>
          </a:p>
          <a:p>
            <a:pPr lvl="0"/>
            <a:r>
              <a:rPr lang="en-US" dirty="0">
                <a:effectLst/>
              </a:rPr>
              <a:t>Divide the class into groups of equal numbers and ask them to write: (10 minutes)</a:t>
            </a:r>
          </a:p>
          <a:p>
            <a:pPr lvl="1"/>
            <a:r>
              <a:rPr lang="en-US" sz="2000" dirty="0">
                <a:effectLst/>
              </a:rPr>
              <a:t>The types of ways someone can burn themselves;</a:t>
            </a:r>
          </a:p>
          <a:p>
            <a:pPr lvl="1"/>
            <a:r>
              <a:rPr lang="en-US" sz="2000" dirty="0">
                <a:effectLst/>
              </a:rPr>
              <a:t>Write one example of each type of burn;</a:t>
            </a:r>
          </a:p>
          <a:p>
            <a:pPr lvl="0"/>
            <a:r>
              <a:rPr lang="en-US" dirty="0">
                <a:effectLst/>
              </a:rPr>
              <a:t>Then, as a class, write the responses on the black or white board and discuss them; (10 minutes)</a:t>
            </a:r>
          </a:p>
          <a:p>
            <a:pPr lvl="0"/>
            <a:r>
              <a:rPr lang="en-US" dirty="0">
                <a:effectLst/>
              </a:rPr>
              <a:t>Needs: Whiteboards or Paper and pens for each group; </a:t>
            </a:r>
          </a:p>
          <a:p>
            <a:pPr lvl="0"/>
            <a:r>
              <a:rPr lang="en-US" dirty="0">
                <a:effectLst/>
              </a:rPr>
              <a:t>After </a:t>
            </a:r>
            <a:r>
              <a:rPr lang="en-US" dirty="0" smtClean="0">
                <a:effectLst/>
              </a:rPr>
              <a:t>discussing </a:t>
            </a:r>
            <a:r>
              <a:rPr lang="en-US" dirty="0">
                <a:effectLst/>
              </a:rPr>
              <a:t>the class’s </a:t>
            </a:r>
            <a:r>
              <a:rPr lang="en-US" dirty="0" smtClean="0">
                <a:effectLst/>
              </a:rPr>
              <a:t>responses, </a:t>
            </a:r>
            <a:r>
              <a:rPr lang="en-US" dirty="0">
                <a:effectLst/>
              </a:rPr>
              <a:t>have them </a:t>
            </a:r>
            <a:r>
              <a:rPr lang="en-US" dirty="0" smtClean="0">
                <a:effectLst/>
              </a:rPr>
              <a:t>break </a:t>
            </a:r>
            <a:r>
              <a:rPr lang="en-US" dirty="0">
                <a:effectLst/>
              </a:rPr>
              <a:t>back into their groups and discuss the presented burns. If possible, have the students categorize them by discussing what caused each injury, how they can prevent it and how to treat it. (10 minutes)</a:t>
            </a:r>
          </a:p>
          <a:p>
            <a:endParaRPr lang="en-US" dirty="0"/>
          </a:p>
        </p:txBody>
      </p:sp>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410988120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rPr>
              <a:t>Activity #3</a:t>
            </a:r>
            <a:r>
              <a:rPr lang="en-US" b="1" dirty="0">
                <a:effectLst/>
              </a:rPr>
              <a:t>: </a:t>
            </a:r>
            <a:r>
              <a:rPr lang="en-US" i="1" dirty="0">
                <a:effectLst/>
              </a:rPr>
              <a:t>Tuesday</a:t>
            </a:r>
            <a:endParaRPr lang="en-US" dirty="0">
              <a:effectLst/>
            </a:endParaRPr>
          </a:p>
        </p:txBody>
      </p:sp>
      <p:sp>
        <p:nvSpPr>
          <p:cNvPr id="3" name="Content Placeholder 2"/>
          <p:cNvSpPr>
            <a:spLocks noGrp="1"/>
          </p:cNvSpPr>
          <p:nvPr>
            <p:ph idx="1"/>
          </p:nvPr>
        </p:nvSpPr>
        <p:spPr/>
        <p:txBody>
          <a:bodyPr/>
          <a:lstStyle/>
          <a:p>
            <a:r>
              <a:rPr lang="en-US" b="1" dirty="0">
                <a:solidFill>
                  <a:srgbClr val="FFFF00"/>
                </a:solidFill>
                <a:effectLst/>
              </a:rPr>
              <a:t>Discuss the six types of burns: dry, scald, electrical, cold, chemical and radiation – using pictures/video/slides; </a:t>
            </a:r>
          </a:p>
          <a:p>
            <a:endParaRPr lang="en-US" b="1" dirty="0">
              <a:solidFill>
                <a:srgbClr val="FFFF00"/>
              </a:solidFill>
            </a:endParaRPr>
          </a:p>
        </p:txBody>
      </p:sp>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255335979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rPr>
              <a:t>Activity #4</a:t>
            </a:r>
            <a:r>
              <a:rPr lang="en-US" b="1" dirty="0">
                <a:effectLst/>
              </a:rPr>
              <a:t>: </a:t>
            </a:r>
            <a:r>
              <a:rPr lang="en-US" i="1" dirty="0">
                <a:effectLst/>
              </a:rPr>
              <a:t>Wednesday</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r>
              <a:rPr lang="en-US" b="1" dirty="0">
                <a:solidFill>
                  <a:srgbClr val="FFFF00"/>
                </a:solidFill>
                <a:effectLst/>
              </a:rPr>
              <a:t>Create a card game. Have each student create one card relative to a type of burn. </a:t>
            </a:r>
            <a:r>
              <a:rPr lang="en-US" b="1" dirty="0" smtClean="0">
                <a:solidFill>
                  <a:srgbClr val="FFFF00"/>
                </a:solidFill>
                <a:effectLst/>
              </a:rPr>
              <a:t>On the card, they should define </a:t>
            </a:r>
            <a:r>
              <a:rPr lang="en-US" b="1" dirty="0">
                <a:solidFill>
                  <a:srgbClr val="FFFF00"/>
                </a:solidFill>
                <a:effectLst/>
              </a:rPr>
              <a:t>the type of burn, how it probably happened, and what they would do to take care of it. Have the students discuss the answers in pairs. 20 minutes</a:t>
            </a:r>
          </a:p>
          <a:p>
            <a:endParaRPr lang="en-US" b="1" dirty="0">
              <a:solidFill>
                <a:srgbClr val="FFFF00"/>
              </a:solidFill>
            </a:endParaRPr>
          </a:p>
        </p:txBody>
      </p:sp>
    </p:spTree>
    <p:extLst>
      <p:ext uri="{BB962C8B-B14F-4D97-AF65-F5344CB8AC3E}">
        <p14:creationId xmlns:p14="http://schemas.microsoft.com/office/powerpoint/2010/main" val="102918323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B0F0"/>
                </a:solidFill>
                <a:effectLst/>
              </a:rPr>
              <a:t>Activity #5</a:t>
            </a:r>
            <a:r>
              <a:rPr lang="en-US" b="1" dirty="0">
                <a:effectLst/>
              </a:rPr>
              <a:t>: Thursday – </a:t>
            </a:r>
            <a:r>
              <a:rPr lang="en-US" i="1" dirty="0">
                <a:effectLst/>
              </a:rPr>
              <a:t>Review – </a:t>
            </a:r>
            <a:r>
              <a:rPr lang="en-US" i="1" dirty="0" smtClean="0">
                <a:effectLst/>
              </a:rPr>
              <a:t>&amp;  </a:t>
            </a:r>
            <a:r>
              <a:rPr lang="en-US" i="1" dirty="0">
                <a:effectLst/>
              </a:rPr>
              <a:t>hands on</a:t>
            </a:r>
            <a:r>
              <a:rPr lang="en-US" dirty="0">
                <a:effectLst/>
              </a:rPr>
              <a:t/>
            </a:r>
            <a:br>
              <a:rPr lang="en-US" dirty="0">
                <a:effectLst/>
              </a:rPr>
            </a:br>
            <a:endParaRPr lang="en-US" dirty="0"/>
          </a:p>
        </p:txBody>
      </p:sp>
      <p:sp>
        <p:nvSpPr>
          <p:cNvPr id="3" name="Content Placeholder 2"/>
          <p:cNvSpPr>
            <a:spLocks noGrp="1"/>
          </p:cNvSpPr>
          <p:nvPr>
            <p:ph idx="1"/>
          </p:nvPr>
        </p:nvSpPr>
        <p:spPr/>
        <p:txBody>
          <a:bodyPr/>
          <a:lstStyle/>
          <a:p>
            <a:pPr lvl="0"/>
            <a:r>
              <a:rPr lang="en-US" b="1" dirty="0">
                <a:solidFill>
                  <a:srgbClr val="FFFF00"/>
                </a:solidFill>
                <a:effectLst/>
              </a:rPr>
              <a:t>PowerPoint presentation #2 - Ensure that they have grasped the main aim of treating a burn – to cool it – and that they are aware that the minimum time a burn should be cooled is 10 minutes (20 minutes for chemical burns). 10 </a:t>
            </a:r>
            <a:r>
              <a:rPr lang="en-US" b="1" dirty="0" smtClean="0">
                <a:solidFill>
                  <a:srgbClr val="FFFF00"/>
                </a:solidFill>
                <a:effectLst/>
              </a:rPr>
              <a:t>minutes</a:t>
            </a:r>
          </a:p>
          <a:p>
            <a:pPr marL="0" lvl="0" indent="0">
              <a:buNone/>
            </a:pPr>
            <a:endParaRPr lang="en-US" b="1" dirty="0">
              <a:solidFill>
                <a:srgbClr val="FFFF00"/>
              </a:solidFill>
              <a:effectLst/>
            </a:endParaRPr>
          </a:p>
          <a:p>
            <a:pPr lvl="0"/>
            <a:r>
              <a:rPr lang="en-US" b="1" dirty="0">
                <a:solidFill>
                  <a:srgbClr val="FFFF00"/>
                </a:solidFill>
                <a:effectLst/>
              </a:rPr>
              <a:t>Hands on training – learning how to treat the various </a:t>
            </a:r>
            <a:r>
              <a:rPr lang="en-US" b="1" dirty="0" smtClean="0">
                <a:solidFill>
                  <a:srgbClr val="FFFF00"/>
                </a:solidFill>
                <a:effectLst/>
              </a:rPr>
              <a:t>burns – practice identifying, treating and bandaging the burn</a:t>
            </a:r>
            <a:endParaRPr lang="en-US" b="1" dirty="0">
              <a:solidFill>
                <a:srgbClr val="FFFF00"/>
              </a:solidFill>
              <a:effectLst/>
            </a:endParaRPr>
          </a:p>
          <a:p>
            <a:endParaRPr lang="en-US" b="1" dirty="0">
              <a:solidFill>
                <a:srgbClr val="FFFF00"/>
              </a:solidFill>
            </a:endParaRPr>
          </a:p>
        </p:txBody>
      </p:sp>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57517976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294015"/>
          </a:xfrm>
        </p:spPr>
        <p:txBody>
          <a:bodyPr/>
          <a:lstStyle/>
          <a:p>
            <a:r>
              <a:rPr lang="en-US" b="1" dirty="0">
                <a:solidFill>
                  <a:srgbClr val="00B0F0"/>
                </a:solidFill>
                <a:effectLst/>
              </a:rPr>
              <a:t>Activity #6</a:t>
            </a:r>
            <a:r>
              <a:rPr lang="en-US" b="1" dirty="0">
                <a:effectLst/>
              </a:rPr>
              <a:t>: </a:t>
            </a:r>
            <a:r>
              <a:rPr lang="en-US" i="1" dirty="0">
                <a:effectLst/>
              </a:rPr>
              <a:t>Friday test</a:t>
            </a:r>
            <a:r>
              <a:rPr lang="en-US" dirty="0">
                <a:effectLst/>
              </a:rPr>
              <a:t/>
            </a:r>
            <a:br>
              <a:rPr lang="en-US" dirty="0">
                <a:effectLst/>
              </a:rPr>
            </a:br>
            <a:endParaRPr lang="en-US" dirty="0"/>
          </a:p>
        </p:txBody>
      </p:sp>
      <p:sp>
        <p:nvSpPr>
          <p:cNvPr id="3" name="Content Placeholder 2"/>
          <p:cNvSpPr>
            <a:spLocks noGrp="1"/>
          </p:cNvSpPr>
          <p:nvPr>
            <p:ph idx="1"/>
          </p:nvPr>
        </p:nvSpPr>
        <p:spPr>
          <a:xfrm>
            <a:off x="1141413" y="1903615"/>
            <a:ext cx="9905998" cy="3887585"/>
          </a:xfrm>
        </p:spPr>
        <p:txBody>
          <a:bodyPr>
            <a:normAutofit/>
          </a:bodyPr>
          <a:lstStyle/>
          <a:p>
            <a:r>
              <a:rPr lang="en-US" b="1" dirty="0" smtClean="0">
                <a:solidFill>
                  <a:srgbClr val="FFFF00"/>
                </a:solidFill>
                <a:effectLst/>
              </a:rPr>
              <a:t>Create a ‘test’ to see how well the students have learned the information </a:t>
            </a:r>
          </a:p>
          <a:p>
            <a:pPr marL="0" indent="0">
              <a:buNone/>
            </a:pPr>
            <a:endParaRPr lang="en-US" b="1" dirty="0" smtClean="0">
              <a:solidFill>
                <a:srgbClr val="FFFF00"/>
              </a:solidFill>
              <a:effectLst/>
            </a:endParaRPr>
          </a:p>
          <a:p>
            <a:r>
              <a:rPr lang="en-US" b="1" dirty="0" smtClean="0">
                <a:solidFill>
                  <a:srgbClr val="FFFF00"/>
                </a:solidFill>
                <a:effectLst/>
              </a:rPr>
              <a:t>You can use a power </a:t>
            </a:r>
            <a:r>
              <a:rPr lang="en-US" b="1" dirty="0">
                <a:solidFill>
                  <a:srgbClr val="FFFF00"/>
                </a:solidFill>
                <a:effectLst/>
              </a:rPr>
              <a:t>point presentation to test students on the types of burns. Using the presentation’s slides, ask the students to write a short essay – what type of burn and how to treat it (Students in younger grades should be able to write 2 or 3 sentences, while older students should be able to write fully structured essays). </a:t>
            </a:r>
            <a:endParaRPr lang="en-US" b="1" dirty="0" smtClean="0">
              <a:solidFill>
                <a:srgbClr val="FFFF00"/>
              </a:solidFill>
              <a:effectLst/>
            </a:endParaRPr>
          </a:p>
          <a:p>
            <a:endParaRPr lang="en-US" b="1" dirty="0">
              <a:solidFill>
                <a:srgbClr val="FFFF00"/>
              </a:solidFill>
              <a:effectLst/>
            </a:endParaRPr>
          </a:p>
          <a:p>
            <a:r>
              <a:rPr lang="en-US" b="1" dirty="0" smtClean="0">
                <a:solidFill>
                  <a:srgbClr val="FFFF00"/>
                </a:solidFill>
                <a:effectLst/>
              </a:rPr>
              <a:t>Give </a:t>
            </a:r>
            <a:r>
              <a:rPr lang="en-US" b="1" dirty="0">
                <a:solidFill>
                  <a:srgbClr val="FFFF00"/>
                </a:solidFill>
                <a:effectLst/>
              </a:rPr>
              <a:t>them 7 – 10 minutes to answer each question. Test should have at least one question on each type of burn and consist of no more than 10 questions. </a:t>
            </a:r>
          </a:p>
          <a:p>
            <a:endParaRPr lang="en-US" b="1" dirty="0">
              <a:solidFill>
                <a:srgbClr val="FFFF00"/>
              </a:solidFill>
            </a:endParaRPr>
          </a:p>
        </p:txBody>
      </p:sp>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77721468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rPr>
              <a:t>First Aid for Burns </a:t>
            </a:r>
            <a:r>
              <a:rPr lang="en-US" dirty="0">
                <a:effectLst/>
              </a:rPr>
              <a:t/>
            </a:r>
            <a:br>
              <a:rPr lang="en-US" dirty="0">
                <a:effectLst/>
              </a:rPr>
            </a:br>
            <a:endParaRPr lang="en-US" dirty="0"/>
          </a:p>
        </p:txBody>
      </p:sp>
      <p:sp>
        <p:nvSpPr>
          <p:cNvPr id="3" name="Content Placeholder 2"/>
          <p:cNvSpPr>
            <a:spLocks noGrp="1"/>
          </p:cNvSpPr>
          <p:nvPr>
            <p:ph idx="1"/>
          </p:nvPr>
        </p:nvSpPr>
        <p:spPr>
          <a:xfrm>
            <a:off x="1141413" y="1895303"/>
            <a:ext cx="4893627" cy="3895898"/>
          </a:xfrm>
        </p:spPr>
        <p:txBody>
          <a:bodyPr>
            <a:noAutofit/>
          </a:bodyPr>
          <a:lstStyle/>
          <a:p>
            <a:r>
              <a:rPr lang="en-US" b="1" dirty="0">
                <a:solidFill>
                  <a:srgbClr val="FFFF00"/>
                </a:solidFill>
                <a:effectLst/>
              </a:rPr>
              <a:t>Learning Objective: Determine first aid treatment for burns </a:t>
            </a:r>
          </a:p>
          <a:p>
            <a:pPr lvl="0"/>
            <a:r>
              <a:rPr lang="en-US" b="1" dirty="0">
                <a:solidFill>
                  <a:srgbClr val="FFFF00"/>
                </a:solidFill>
                <a:effectLst/>
              </a:rPr>
              <a:t>Characterize degrees of burns; </a:t>
            </a:r>
          </a:p>
          <a:p>
            <a:pPr lvl="0"/>
            <a:r>
              <a:rPr lang="en-US" b="1" dirty="0">
                <a:solidFill>
                  <a:srgbClr val="FFFF00"/>
                </a:solidFill>
                <a:effectLst/>
              </a:rPr>
              <a:t>Describe how to treat first, second, and third-degree heat burns; </a:t>
            </a:r>
          </a:p>
          <a:p>
            <a:pPr lvl="0"/>
            <a:r>
              <a:rPr lang="en-US" b="1" dirty="0">
                <a:solidFill>
                  <a:srgbClr val="FFFF00"/>
                </a:solidFill>
                <a:effectLst/>
              </a:rPr>
              <a:t>Describe how to treat electrical burns; </a:t>
            </a:r>
          </a:p>
          <a:p>
            <a:pPr lvl="0"/>
            <a:r>
              <a:rPr lang="en-US" b="1" dirty="0">
                <a:solidFill>
                  <a:srgbClr val="FFFF00"/>
                </a:solidFill>
                <a:effectLst/>
              </a:rPr>
              <a:t>Describe how to treat chemical burns to the eyes and skin.</a:t>
            </a:r>
          </a:p>
          <a:p>
            <a:endParaRPr lang="en-US" b="1" dirty="0">
              <a:solidFill>
                <a:srgbClr val="FFFF00"/>
              </a:solidFill>
            </a:endParaRPr>
          </a:p>
        </p:txBody>
      </p:sp>
      <p:pic>
        <p:nvPicPr>
          <p:cNvPr id="8194" name="Picture 2" descr="First Aid for Burns - how to reduce pain and scar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7816" y="1562100"/>
            <a:ext cx="5029200" cy="38862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410951169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rPr>
              <a:t>WHY IS THIS IMPORTANT?  </a:t>
            </a:r>
            <a:r>
              <a:rPr lang="en-US" dirty="0">
                <a:effectLst/>
              </a:rPr>
              <a:t/>
            </a:r>
            <a:br>
              <a:rPr lang="en-US" dirty="0">
                <a:effectLst/>
              </a:rPr>
            </a:br>
            <a:endParaRPr lang="en-US" dirty="0"/>
          </a:p>
        </p:txBody>
      </p:sp>
      <p:sp>
        <p:nvSpPr>
          <p:cNvPr id="3" name="Content Placeholder 2"/>
          <p:cNvSpPr>
            <a:spLocks noGrp="1"/>
          </p:cNvSpPr>
          <p:nvPr>
            <p:ph idx="1"/>
          </p:nvPr>
        </p:nvSpPr>
        <p:spPr>
          <a:xfrm>
            <a:off x="1141413" y="3990109"/>
            <a:ext cx="9905998" cy="1801091"/>
          </a:xfrm>
        </p:spPr>
        <p:txBody>
          <a:bodyPr/>
          <a:lstStyle/>
          <a:p>
            <a:pPr marL="0" indent="0">
              <a:buNone/>
            </a:pPr>
            <a:r>
              <a:rPr lang="en-US" b="1" dirty="0">
                <a:solidFill>
                  <a:srgbClr val="FFFF00"/>
                </a:solidFill>
                <a:effectLst/>
              </a:rPr>
              <a:t>Learning about how to prevent and treat burns is important for a variety of reasons. The largest is this: by learning this material, you will be doing you’re share as a good citizen to help enhance the health of your family, fellow students, school, community and country.</a:t>
            </a:r>
          </a:p>
          <a:p>
            <a:endParaRPr lang="en-US" b="1" dirty="0">
              <a:solidFill>
                <a:srgbClr val="FFFF00"/>
              </a:solidFill>
            </a:endParaRPr>
          </a:p>
        </p:txBody>
      </p:sp>
      <p:pic>
        <p:nvPicPr>
          <p:cNvPr id="9218" name="Picture 2" descr="Research – M-BIC Brain Langu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6518" y="270424"/>
            <a:ext cx="8098963" cy="28109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76085863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219201"/>
          </a:xfrm>
        </p:spPr>
        <p:txBody>
          <a:bodyPr/>
          <a:lstStyle/>
          <a:p>
            <a:r>
              <a:rPr lang="en-US" b="1" dirty="0">
                <a:solidFill>
                  <a:srgbClr val="00B0F0"/>
                </a:solidFill>
                <a:effectLst/>
              </a:rPr>
              <a:t>What you will accomplish in this lesson: </a:t>
            </a:r>
            <a:r>
              <a:rPr lang="en-US" dirty="0" smtClean="0">
                <a:solidFill>
                  <a:srgbClr val="00B0F0"/>
                </a:solidFill>
                <a:effectLst/>
              </a:rPr>
              <a:t> </a:t>
            </a:r>
            <a:endParaRPr lang="en-US" dirty="0">
              <a:solidFill>
                <a:srgbClr val="00B0F0"/>
              </a:solidFill>
            </a:endParaRPr>
          </a:p>
        </p:txBody>
      </p:sp>
      <p:sp>
        <p:nvSpPr>
          <p:cNvPr id="3" name="Content Placeholder 2"/>
          <p:cNvSpPr>
            <a:spLocks noGrp="1"/>
          </p:cNvSpPr>
          <p:nvPr>
            <p:ph idx="1"/>
          </p:nvPr>
        </p:nvSpPr>
        <p:spPr>
          <a:xfrm>
            <a:off x="852055" y="1828801"/>
            <a:ext cx="6837217" cy="3713018"/>
          </a:xfrm>
        </p:spPr>
        <p:txBody>
          <a:bodyPr>
            <a:normAutofit fontScale="92500" lnSpcReduction="10000"/>
          </a:bodyPr>
          <a:lstStyle/>
          <a:p>
            <a:r>
              <a:rPr lang="en-US" b="1" dirty="0">
                <a:solidFill>
                  <a:srgbClr val="FFFF00"/>
                </a:solidFill>
                <a:effectLst/>
              </a:rPr>
              <a:t>Learn </a:t>
            </a:r>
            <a:r>
              <a:rPr lang="en-US" b="1" dirty="0" smtClean="0">
                <a:solidFill>
                  <a:srgbClr val="FFFF00"/>
                </a:solidFill>
                <a:effectLst/>
              </a:rPr>
              <a:t>to:</a:t>
            </a:r>
          </a:p>
          <a:p>
            <a:endParaRPr lang="en-US" b="1" dirty="0">
              <a:solidFill>
                <a:srgbClr val="FFFF00"/>
              </a:solidFill>
              <a:effectLst/>
            </a:endParaRPr>
          </a:p>
          <a:p>
            <a:pPr lvl="1"/>
            <a:r>
              <a:rPr lang="en-US" b="1" dirty="0">
                <a:solidFill>
                  <a:srgbClr val="FFFF00"/>
                </a:solidFill>
                <a:effectLst/>
              </a:rPr>
              <a:t>Characterize degrees of </a:t>
            </a:r>
            <a:r>
              <a:rPr lang="en-US" b="1" dirty="0" smtClean="0">
                <a:solidFill>
                  <a:srgbClr val="FFFF00"/>
                </a:solidFill>
                <a:effectLst/>
              </a:rPr>
              <a:t>burns</a:t>
            </a:r>
            <a:endParaRPr lang="en-US" b="1" dirty="0">
              <a:solidFill>
                <a:srgbClr val="FFFF00"/>
              </a:solidFill>
              <a:effectLst/>
            </a:endParaRPr>
          </a:p>
          <a:p>
            <a:pPr lvl="1"/>
            <a:endParaRPr lang="en-US" b="1" dirty="0">
              <a:solidFill>
                <a:srgbClr val="FFFF00"/>
              </a:solidFill>
              <a:effectLst/>
            </a:endParaRPr>
          </a:p>
          <a:p>
            <a:pPr lvl="1"/>
            <a:r>
              <a:rPr lang="en-US" b="1" dirty="0">
                <a:solidFill>
                  <a:srgbClr val="FFFF00"/>
                </a:solidFill>
                <a:effectLst/>
              </a:rPr>
              <a:t>Describe how to treat first, second, and third-degree heat </a:t>
            </a:r>
            <a:r>
              <a:rPr lang="en-US" b="1" dirty="0" smtClean="0">
                <a:solidFill>
                  <a:srgbClr val="FFFF00"/>
                </a:solidFill>
                <a:effectLst/>
              </a:rPr>
              <a:t>burns</a:t>
            </a:r>
            <a:endParaRPr lang="en-US" b="1" dirty="0">
              <a:solidFill>
                <a:srgbClr val="FFFF00"/>
              </a:solidFill>
              <a:effectLst/>
            </a:endParaRPr>
          </a:p>
          <a:p>
            <a:pPr lvl="1"/>
            <a:endParaRPr lang="en-US" b="1" dirty="0">
              <a:solidFill>
                <a:srgbClr val="FFFF00"/>
              </a:solidFill>
              <a:effectLst/>
            </a:endParaRPr>
          </a:p>
          <a:p>
            <a:pPr lvl="1"/>
            <a:r>
              <a:rPr lang="en-US" b="1" dirty="0">
                <a:solidFill>
                  <a:srgbClr val="FFFF00"/>
                </a:solidFill>
                <a:effectLst/>
              </a:rPr>
              <a:t>Describe how to treat electrical </a:t>
            </a:r>
            <a:r>
              <a:rPr lang="en-US" b="1" dirty="0" smtClean="0">
                <a:solidFill>
                  <a:srgbClr val="FFFF00"/>
                </a:solidFill>
                <a:effectLst/>
              </a:rPr>
              <a:t>burns</a:t>
            </a:r>
            <a:r>
              <a:rPr lang="en-US" b="1" dirty="0">
                <a:solidFill>
                  <a:srgbClr val="FFFF00"/>
                </a:solidFill>
                <a:effectLst/>
              </a:rPr>
              <a:t/>
            </a:r>
            <a:br>
              <a:rPr lang="en-US" b="1" dirty="0">
                <a:solidFill>
                  <a:srgbClr val="FFFF00"/>
                </a:solidFill>
                <a:effectLst/>
              </a:rPr>
            </a:br>
            <a:endParaRPr lang="en-US" b="1" dirty="0">
              <a:solidFill>
                <a:srgbClr val="FFFF00"/>
              </a:solidFill>
              <a:effectLst/>
            </a:endParaRPr>
          </a:p>
          <a:p>
            <a:pPr lvl="1"/>
            <a:r>
              <a:rPr lang="en-US" b="1" dirty="0">
                <a:solidFill>
                  <a:srgbClr val="FFFF00"/>
                </a:solidFill>
                <a:effectLst/>
              </a:rPr>
              <a:t>Describe how to treat chemical burns to the eyes and </a:t>
            </a:r>
            <a:r>
              <a:rPr lang="en-US" b="1" dirty="0" smtClean="0">
                <a:solidFill>
                  <a:srgbClr val="FFFF00"/>
                </a:solidFill>
                <a:effectLst/>
              </a:rPr>
              <a:t>skin</a:t>
            </a:r>
            <a:endParaRPr lang="en-US" b="1" dirty="0">
              <a:solidFill>
                <a:srgbClr val="FFFF00"/>
              </a:solidFill>
              <a:effectLst/>
            </a:endParaRPr>
          </a:p>
          <a:p>
            <a:endParaRPr lang="en-US" b="1" dirty="0">
              <a:solidFill>
                <a:srgbClr val="FFFF00"/>
              </a:solidFill>
            </a:endParaRPr>
          </a:p>
        </p:txBody>
      </p:sp>
      <p:pic>
        <p:nvPicPr>
          <p:cNvPr id="13314" name="Picture 2" descr="The 3 Types Of Burns – First Degree, Second Degree, Third Degree | Daily  Infograph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5794" y="1967548"/>
            <a:ext cx="3435523" cy="34355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239567404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0778" y="609601"/>
            <a:ext cx="10440786" cy="3200400"/>
          </a:xfrm>
        </p:spPr>
        <p:txBody>
          <a:bodyPr>
            <a:normAutofit fontScale="90000"/>
          </a:bodyPr>
          <a:lstStyle/>
          <a:p>
            <a:r>
              <a:rPr lang="en-US" b="1" i="1" dirty="0">
                <a:solidFill>
                  <a:schemeClr val="tx1"/>
                </a:solidFill>
                <a:effectLst/>
              </a:rPr>
              <a:t>C &amp; U Emergency Safety Trainings</a:t>
            </a:r>
            <a:r>
              <a:rPr lang="en-US" dirty="0">
                <a:solidFill>
                  <a:schemeClr val="tx1"/>
                </a:solidFill>
                <a:effectLst/>
              </a:rPr>
              <a:t/>
            </a:r>
            <a:br>
              <a:rPr lang="en-US" dirty="0">
                <a:solidFill>
                  <a:schemeClr val="tx1"/>
                </a:solidFill>
                <a:effectLst/>
              </a:rPr>
            </a:br>
            <a:r>
              <a:rPr lang="en-US" sz="3100" b="1" dirty="0">
                <a:solidFill>
                  <a:schemeClr val="tx1"/>
                </a:solidFill>
                <a:effectLst/>
              </a:rPr>
              <a:t>(California &amp; Uganda)</a:t>
            </a:r>
            <a:r>
              <a:rPr lang="en-US" sz="3100" dirty="0">
                <a:solidFill>
                  <a:schemeClr val="tx1"/>
                </a:solidFill>
                <a:effectLst/>
              </a:rPr>
              <a:t/>
            </a:r>
            <a:br>
              <a:rPr lang="en-US" sz="3100" dirty="0">
                <a:solidFill>
                  <a:schemeClr val="tx1"/>
                </a:solidFill>
                <a:effectLst/>
              </a:rPr>
            </a:br>
            <a:r>
              <a:rPr lang="en-US" sz="3100" b="1" i="1" dirty="0">
                <a:solidFill>
                  <a:schemeClr val="tx1"/>
                </a:solidFill>
                <a:effectLst/>
              </a:rPr>
              <a:t>Africa – Uganda Division</a:t>
            </a:r>
            <a:r>
              <a:rPr lang="en-US" dirty="0">
                <a:solidFill>
                  <a:schemeClr val="tx1"/>
                </a:solidFill>
                <a:effectLst/>
              </a:rPr>
              <a:t/>
            </a:r>
            <a:br>
              <a:rPr lang="en-US" dirty="0">
                <a:solidFill>
                  <a:schemeClr val="tx1"/>
                </a:solidFill>
                <a:effectLst/>
              </a:rPr>
            </a:br>
            <a:endParaRPr lang="en-US" dirty="0">
              <a:solidFill>
                <a:schemeClr val="tx1"/>
              </a:solidFill>
              <a:effectLst/>
            </a:endParaRPr>
          </a:p>
        </p:txBody>
      </p:sp>
      <p:sp>
        <p:nvSpPr>
          <p:cNvPr id="3" name="Subtitle 2"/>
          <p:cNvSpPr>
            <a:spLocks noGrp="1"/>
          </p:cNvSpPr>
          <p:nvPr>
            <p:ph type="subTitle" idx="1"/>
          </p:nvPr>
        </p:nvSpPr>
        <p:spPr>
          <a:xfrm>
            <a:off x="1751012" y="4887884"/>
            <a:ext cx="8540144" cy="903316"/>
          </a:xfrm>
        </p:spPr>
        <p:txBody>
          <a:bodyPr/>
          <a:lstStyle/>
          <a:p>
            <a:r>
              <a:rPr lang="en-US" sz="3300" b="1" dirty="0" smtClean="0">
                <a:effectLst/>
              </a:rPr>
              <a:t>Presents</a:t>
            </a:r>
            <a:endParaRPr lang="en-US" sz="3300" b="1" dirty="0">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0734" y="3286125"/>
            <a:ext cx="2190750" cy="2505075"/>
          </a:xfrm>
          <a:prstGeom prst="rect">
            <a:avLst/>
          </a:prstGeom>
        </p:spPr>
      </p:pic>
      <p:pic>
        <p:nvPicPr>
          <p:cNvPr id="1030" name="Picture 6" descr="California Flag State Shaped Sticker Vinyl republic CA california native - Picture 1 of 1"/>
          <p:cNvPicPr>
            <a:picLocks noChangeAspect="1" noChangeArrowheads="1"/>
          </p:cNvPicPr>
          <p:nvPr/>
        </p:nvPicPr>
        <p:blipFill rotWithShape="1">
          <a:blip r:embed="rId3">
            <a:extLst>
              <a:ext uri="{28A0092B-C50C-407E-A947-70E740481C1C}">
                <a14:useLocalDpi xmlns:a14="http://schemas.microsoft.com/office/drawing/2010/main" val="0"/>
              </a:ext>
            </a:extLst>
          </a:blip>
          <a:srcRect t="8990"/>
          <a:stretch/>
        </p:blipFill>
        <p:spPr bwMode="auto">
          <a:xfrm>
            <a:off x="356235" y="3126638"/>
            <a:ext cx="3103014" cy="28240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267467199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73028" y="2352502"/>
            <a:ext cx="3566463" cy="4200699"/>
          </a:xfrm>
        </p:spPr>
        <p:txBody>
          <a:bodyPr>
            <a:normAutofit fontScale="70000" lnSpcReduction="20000"/>
          </a:bodyPr>
          <a:lstStyle/>
          <a:p>
            <a:r>
              <a:rPr lang="en-US" b="1" dirty="0">
                <a:solidFill>
                  <a:srgbClr val="00B0F0"/>
                </a:solidFill>
                <a:effectLst/>
              </a:rPr>
              <a:t>Burns can result from sources of heat, electricity, and chemicals. In situations where people are injured by these sources, your first aid knowledge should include how to prevent and treat them. This course will introduce students to the different types of burns, how to treat them, and ways to prevent them. </a:t>
            </a:r>
          </a:p>
          <a:p>
            <a:endParaRPr lang="en-US" dirty="0">
              <a:effectLst/>
            </a:endParaRPr>
          </a:p>
          <a:p>
            <a:r>
              <a:rPr lang="en-US" b="1" dirty="0">
                <a:solidFill>
                  <a:srgbClr val="FFFF00"/>
                </a:solidFill>
                <a:effectLst/>
              </a:rPr>
              <a:t>There are 6 basic types of burns, and they all require different treatments. Burns from heat, electricity, and chemicals will produce injuries depending on the burn’s depth, size, and location. Burns are often very painful, and can result in shock and if not treated properly, infection. This becomes even more serious depending on the victim’s age, how large a part of the body they cover, and if there are (were) other injuries involved. Finally, burns are usually classified by their heat source. Burns can come from heat, chemicals, electricity, radiation or sun</a:t>
            </a:r>
            <a:r>
              <a:rPr lang="en-US" b="1" dirty="0" smtClean="0">
                <a:solidFill>
                  <a:srgbClr val="FFFF00"/>
                </a:solidFill>
                <a:effectLst/>
              </a:rPr>
              <a:t>.</a:t>
            </a:r>
            <a:endParaRPr lang="en-US" dirty="0"/>
          </a:p>
        </p:txBody>
      </p:sp>
      <p:sp>
        <p:nvSpPr>
          <p:cNvPr id="5" name="Content Placeholder 4"/>
          <p:cNvSpPr>
            <a:spLocks noGrp="1"/>
          </p:cNvSpPr>
          <p:nvPr>
            <p:ph sz="half" idx="2"/>
          </p:nvPr>
        </p:nvSpPr>
        <p:spPr>
          <a:xfrm>
            <a:off x="7340137" y="2352502"/>
            <a:ext cx="3649287" cy="4200698"/>
          </a:xfrm>
        </p:spPr>
        <p:txBody>
          <a:bodyPr>
            <a:normAutofit fontScale="70000" lnSpcReduction="20000"/>
          </a:bodyPr>
          <a:lstStyle/>
          <a:p>
            <a:r>
              <a:rPr lang="en-US" b="1" dirty="0">
                <a:solidFill>
                  <a:srgbClr val="FFFF00"/>
                </a:solidFill>
                <a:effectLst/>
              </a:rPr>
              <a:t>Burns can result from sources of heat, electricity, and chemicals. In situations where people are injured by these sources, your first aid knowledge should include how to prevent and treat them. This course will introduce students to the different types of burns, how to treat them, and ways to prevent them. </a:t>
            </a:r>
          </a:p>
          <a:p>
            <a:endParaRPr lang="en-US" dirty="0">
              <a:effectLst/>
            </a:endParaRPr>
          </a:p>
          <a:p>
            <a:r>
              <a:rPr lang="en-US" b="1" dirty="0">
                <a:solidFill>
                  <a:srgbClr val="00B0F0"/>
                </a:solidFill>
                <a:effectLst/>
              </a:rPr>
              <a:t>There are 6 basic types of burns, and they all require different treatments. Burns from heat, electricity, and chemicals will produce injuries depending on the burn’s depth, size, and location. Burns are often very painful, and can result in shock and if not treated properly, infection. This becomes even more serious depending on the victim’s age, how large a part of the body they cover, and if there are (were) other injuries involved. Finally, burns are usually classified by their heat source. Burns can come from heat, chemicals, electricity, radiation or sun</a:t>
            </a:r>
            <a:r>
              <a:rPr lang="en-US" b="1" dirty="0" smtClean="0">
                <a:solidFill>
                  <a:srgbClr val="00B0F0"/>
                </a:solidFill>
                <a:effectLst/>
              </a:rPr>
              <a:t>.</a:t>
            </a:r>
            <a:endParaRPr lang="en-US" dirty="0"/>
          </a:p>
        </p:txBody>
      </p:sp>
      <p:pic>
        <p:nvPicPr>
          <p:cNvPr id="10242" name="Picture 2" descr="Tips on how to write a powerful introduction - Emarey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501" y="317282"/>
            <a:ext cx="7881762" cy="215991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econd degree burns | Second degree burn treatment - BurnSurviv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9623" y="3000720"/>
            <a:ext cx="2820381" cy="325108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2180797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F0"/>
                </a:solidFill>
                <a:effectLst/>
              </a:rPr>
              <a:t>Treat </a:t>
            </a:r>
            <a:r>
              <a:rPr lang="en-US" b="1" dirty="0">
                <a:solidFill>
                  <a:srgbClr val="00B0F0"/>
                </a:solidFill>
                <a:effectLst/>
              </a:rPr>
              <a:t>heat burns based on their degree: Remember</a:t>
            </a:r>
            <a:br>
              <a:rPr lang="en-US" b="1" dirty="0">
                <a:solidFill>
                  <a:srgbClr val="00B0F0"/>
                </a:solidFill>
                <a:effectLst/>
              </a:rPr>
            </a:br>
            <a:endParaRPr lang="en-US" b="1" dirty="0">
              <a:solidFill>
                <a:srgbClr val="00B0F0"/>
              </a:solidFill>
            </a:endParaRPr>
          </a:p>
        </p:txBody>
      </p:sp>
      <p:sp>
        <p:nvSpPr>
          <p:cNvPr id="3" name="Content Placeholder 2"/>
          <p:cNvSpPr>
            <a:spLocks noGrp="1"/>
          </p:cNvSpPr>
          <p:nvPr>
            <p:ph idx="1"/>
          </p:nvPr>
        </p:nvSpPr>
        <p:spPr>
          <a:xfrm>
            <a:off x="567835" y="2201487"/>
            <a:ext cx="6306790" cy="4107873"/>
          </a:xfrm>
        </p:spPr>
        <p:txBody>
          <a:bodyPr>
            <a:normAutofit fontScale="92500" lnSpcReduction="20000"/>
          </a:bodyPr>
          <a:lstStyle/>
          <a:p>
            <a:pPr lvl="0"/>
            <a:r>
              <a:rPr lang="en-US" b="1" dirty="0">
                <a:solidFill>
                  <a:srgbClr val="FFFF00"/>
                </a:solidFill>
                <a:effectLst/>
              </a:rPr>
              <a:t>Before treating a burn, determine its degree and treat </a:t>
            </a:r>
            <a:r>
              <a:rPr lang="en-US" b="1" dirty="0" smtClean="0">
                <a:solidFill>
                  <a:srgbClr val="FFFF00"/>
                </a:solidFill>
                <a:effectLst/>
              </a:rPr>
              <a:t>accordingly</a:t>
            </a:r>
            <a:endParaRPr lang="en-US" b="1" dirty="0">
              <a:solidFill>
                <a:srgbClr val="FFFF00"/>
              </a:solidFill>
              <a:effectLst/>
            </a:endParaRPr>
          </a:p>
          <a:p>
            <a:pPr lvl="0"/>
            <a:r>
              <a:rPr lang="en-US" b="1" dirty="0">
                <a:solidFill>
                  <a:srgbClr val="FFFF00"/>
                </a:solidFill>
                <a:effectLst/>
              </a:rPr>
              <a:t>When deciding the degree of a burn, besides the above, it will help to know both the source of the burn and/or how hot the source </a:t>
            </a:r>
            <a:r>
              <a:rPr lang="en-US" b="1" dirty="0" smtClean="0">
                <a:solidFill>
                  <a:srgbClr val="FFFF00"/>
                </a:solidFill>
                <a:effectLst/>
              </a:rPr>
              <a:t>was and how long </a:t>
            </a:r>
            <a:r>
              <a:rPr lang="en-US" b="1" dirty="0">
                <a:solidFill>
                  <a:srgbClr val="FFFF00"/>
                </a:solidFill>
                <a:effectLst/>
              </a:rPr>
              <a:t>the victim was </a:t>
            </a:r>
            <a:r>
              <a:rPr lang="en-US" b="1" dirty="0" smtClean="0">
                <a:solidFill>
                  <a:srgbClr val="FFFF00"/>
                </a:solidFill>
                <a:effectLst/>
              </a:rPr>
              <a:t>exposed. </a:t>
            </a:r>
            <a:r>
              <a:rPr lang="en-US" b="1" dirty="0">
                <a:solidFill>
                  <a:srgbClr val="FFFF00"/>
                </a:solidFill>
                <a:effectLst/>
              </a:rPr>
              <a:t>If </a:t>
            </a:r>
            <a:r>
              <a:rPr lang="en-US" b="1" dirty="0" smtClean="0">
                <a:solidFill>
                  <a:srgbClr val="FFFF00"/>
                </a:solidFill>
                <a:effectLst/>
              </a:rPr>
              <a:t>the victim </a:t>
            </a:r>
            <a:r>
              <a:rPr lang="en-US" b="1" dirty="0">
                <a:solidFill>
                  <a:srgbClr val="FFFF00"/>
                </a:solidFill>
                <a:effectLst/>
              </a:rPr>
              <a:t>appears to have a combination of burns of different degrees, determine the degree of the most </a:t>
            </a:r>
            <a:r>
              <a:rPr lang="en-US" b="1" dirty="0">
                <a:solidFill>
                  <a:srgbClr val="FF0000"/>
                </a:solidFill>
                <a:effectLst/>
              </a:rPr>
              <a:t>worst </a:t>
            </a:r>
            <a:r>
              <a:rPr lang="en-US" b="1" dirty="0">
                <a:solidFill>
                  <a:srgbClr val="FFFF00"/>
                </a:solidFill>
                <a:effectLst/>
              </a:rPr>
              <a:t>burn </a:t>
            </a:r>
            <a:r>
              <a:rPr lang="en-US" b="1" dirty="0" smtClean="0">
                <a:solidFill>
                  <a:srgbClr val="FFFF00"/>
                </a:solidFill>
                <a:effectLst/>
              </a:rPr>
              <a:t>– (</a:t>
            </a:r>
            <a:r>
              <a:rPr lang="en-US" b="1" dirty="0">
                <a:solidFill>
                  <a:srgbClr val="FFFF00"/>
                </a:solidFill>
                <a:effectLst/>
              </a:rPr>
              <a:t>usually in the middle of the burned area)  and treat for that degree first. </a:t>
            </a:r>
          </a:p>
          <a:p>
            <a:pPr lvl="0"/>
            <a:r>
              <a:rPr lang="en-US" b="1" dirty="0">
                <a:solidFill>
                  <a:srgbClr val="FFFF00"/>
                </a:solidFill>
                <a:effectLst/>
              </a:rPr>
              <a:t>If you are not sure about the burn’s degree, treat it as a third-degree burn; </a:t>
            </a:r>
          </a:p>
          <a:p>
            <a:pPr lvl="0"/>
            <a:r>
              <a:rPr lang="en-US" b="1" dirty="0">
                <a:solidFill>
                  <a:srgbClr val="00B0F0"/>
                </a:solidFill>
                <a:effectLst/>
              </a:rPr>
              <a:t>The goal of burn treatment is to relieve the victim’s pain and prevent both shock, and infection.</a:t>
            </a:r>
          </a:p>
          <a:p>
            <a:endParaRPr lang="en-US" b="1" dirty="0">
              <a:solidFill>
                <a:srgbClr val="FFFF00"/>
              </a:solidFill>
            </a:endParaRPr>
          </a:p>
        </p:txBody>
      </p:sp>
      <p:pic>
        <p:nvPicPr>
          <p:cNvPr id="11268" name="Picture 4" descr="Summer Safety Tips: How to Treat Burns — Mountainside Medical Equip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7895" y="2514600"/>
            <a:ext cx="4572000" cy="32360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328473163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4213" y="581496"/>
            <a:ext cx="9905998" cy="1905000"/>
          </a:xfrm>
        </p:spPr>
        <p:txBody>
          <a:bodyPr/>
          <a:lstStyle/>
          <a:p>
            <a:r>
              <a:rPr lang="en-US" b="1" dirty="0">
                <a:solidFill>
                  <a:srgbClr val="00B0F0"/>
                </a:solidFill>
                <a:effectLst/>
              </a:rPr>
              <a:t>First-Degree Burns</a:t>
            </a:r>
            <a:r>
              <a:rPr lang="en-US" b="1" dirty="0" smtClean="0">
                <a:solidFill>
                  <a:srgbClr val="00B0F0"/>
                </a:solidFill>
                <a:effectLst/>
              </a:rPr>
              <a:t>:</a:t>
            </a:r>
            <a:endParaRPr lang="en-US" dirty="0">
              <a:solidFill>
                <a:srgbClr val="00B0F0"/>
              </a:solidFill>
            </a:endParaRPr>
          </a:p>
        </p:txBody>
      </p:sp>
      <p:sp>
        <p:nvSpPr>
          <p:cNvPr id="6" name="Content Placeholder 5"/>
          <p:cNvSpPr>
            <a:spLocks noGrp="1"/>
          </p:cNvSpPr>
          <p:nvPr>
            <p:ph sz="half" idx="2"/>
          </p:nvPr>
        </p:nvSpPr>
        <p:spPr>
          <a:xfrm>
            <a:off x="716280" y="2228802"/>
            <a:ext cx="4920932" cy="3304703"/>
          </a:xfrm>
        </p:spPr>
        <p:txBody>
          <a:bodyPr>
            <a:normAutofit fontScale="92500" lnSpcReduction="10000"/>
          </a:bodyPr>
          <a:lstStyle/>
          <a:p>
            <a:pPr lvl="0"/>
            <a:r>
              <a:rPr lang="en-US" b="1" dirty="0">
                <a:solidFill>
                  <a:srgbClr val="FFFF00"/>
                </a:solidFill>
                <a:effectLst/>
              </a:rPr>
              <a:t>Least severe type of burn;</a:t>
            </a:r>
          </a:p>
          <a:p>
            <a:pPr lvl="0"/>
            <a:r>
              <a:rPr lang="en-US" b="1" dirty="0">
                <a:solidFill>
                  <a:srgbClr val="FFFF00"/>
                </a:solidFill>
                <a:effectLst/>
              </a:rPr>
              <a:t>Injure only the top layer of skin; </a:t>
            </a:r>
          </a:p>
          <a:p>
            <a:pPr lvl="0"/>
            <a:r>
              <a:rPr lang="en-US" b="1" dirty="0">
                <a:solidFill>
                  <a:srgbClr val="FFFF00"/>
                </a:solidFill>
                <a:effectLst/>
              </a:rPr>
              <a:t>Redden the skin; </a:t>
            </a:r>
          </a:p>
          <a:p>
            <a:pPr lvl="0"/>
            <a:r>
              <a:rPr lang="en-US" b="1" dirty="0">
                <a:solidFill>
                  <a:srgbClr val="FFFF00"/>
                </a:solidFill>
                <a:effectLst/>
              </a:rPr>
              <a:t>Produce mild swelling; </a:t>
            </a:r>
          </a:p>
          <a:p>
            <a:pPr lvl="0"/>
            <a:r>
              <a:rPr lang="en-US" b="1" dirty="0">
                <a:solidFill>
                  <a:srgbClr val="FFFF00"/>
                </a:solidFill>
                <a:effectLst/>
              </a:rPr>
              <a:t>Cause pain due to irritated nerve endings; </a:t>
            </a:r>
          </a:p>
          <a:p>
            <a:pPr lvl="0"/>
            <a:r>
              <a:rPr lang="en-US" b="1" dirty="0">
                <a:solidFill>
                  <a:srgbClr val="FFFF00"/>
                </a:solidFill>
                <a:effectLst/>
              </a:rPr>
              <a:t>Heal quickly and completely if properly treated; </a:t>
            </a:r>
          </a:p>
          <a:p>
            <a:pPr lvl="0"/>
            <a:r>
              <a:rPr lang="en-US" b="1" dirty="0">
                <a:solidFill>
                  <a:srgbClr val="FFFF00"/>
                </a:solidFill>
                <a:effectLst/>
              </a:rPr>
              <a:t>Caused by brief contact with hot objects, exposure to steam/hot water, or overexposure to wind or sunburn.</a:t>
            </a:r>
          </a:p>
          <a:p>
            <a:endParaRPr lang="en-US" b="1" dirty="0">
              <a:solidFill>
                <a:srgbClr val="FFFF00"/>
              </a:solidFill>
            </a:endParaRPr>
          </a:p>
        </p:txBody>
      </p:sp>
      <p:pic>
        <p:nvPicPr>
          <p:cNvPr id="12290" name="Picture 2" descr="First-degree burn: Treatment, symptoms, and pic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0611" y="1282816"/>
            <a:ext cx="3443836" cy="193379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ow To Treat A First-Degree-Minor Burn: Warrenton Dermatology &amp; Skin  Therapy Center: Board-Certified Dermatologis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1765" y="3946726"/>
            <a:ext cx="2857500" cy="197167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28358909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139931"/>
            <a:ext cx="9905998" cy="1414549"/>
          </a:xfrm>
        </p:spPr>
        <p:txBody>
          <a:bodyPr>
            <a:normAutofit fontScale="90000"/>
          </a:bodyPr>
          <a:lstStyle/>
          <a:p>
            <a:r>
              <a:rPr lang="en-US" dirty="0">
                <a:solidFill>
                  <a:srgbClr val="00B0F0"/>
                </a:solidFill>
                <a:effectLst/>
              </a:rPr>
              <a:t> </a:t>
            </a:r>
            <a:br>
              <a:rPr lang="en-US" dirty="0">
                <a:solidFill>
                  <a:srgbClr val="00B0F0"/>
                </a:solidFill>
                <a:effectLst/>
              </a:rPr>
            </a:br>
            <a:r>
              <a:rPr lang="en-US" b="1" dirty="0">
                <a:solidFill>
                  <a:srgbClr val="00B0F0"/>
                </a:solidFill>
                <a:effectLst/>
              </a:rPr>
              <a:t>Treating First-degree Burns </a:t>
            </a:r>
            <a:r>
              <a:rPr lang="en-US" dirty="0" smtClean="0">
                <a:solidFill>
                  <a:srgbClr val="00B0F0"/>
                </a:solidFill>
                <a:effectLst/>
              </a:rPr>
              <a:t> </a:t>
            </a:r>
            <a:r>
              <a:rPr lang="en-US" dirty="0">
                <a:solidFill>
                  <a:srgbClr val="00B0F0"/>
                </a:solidFill>
                <a:effectLst/>
              </a:rPr>
              <a:t/>
            </a:r>
            <a:br>
              <a:rPr lang="en-US" dirty="0">
                <a:solidFill>
                  <a:srgbClr val="00B0F0"/>
                </a:solidFill>
                <a:effectLst/>
              </a:rPr>
            </a:br>
            <a:endParaRPr lang="en-US" dirty="0">
              <a:solidFill>
                <a:srgbClr val="00B0F0"/>
              </a:solidFill>
            </a:endParaRPr>
          </a:p>
        </p:txBody>
      </p:sp>
      <p:sp>
        <p:nvSpPr>
          <p:cNvPr id="4" name="Content Placeholder 3"/>
          <p:cNvSpPr>
            <a:spLocks noGrp="1"/>
          </p:cNvSpPr>
          <p:nvPr>
            <p:ph sz="half" idx="1"/>
          </p:nvPr>
        </p:nvSpPr>
        <p:spPr>
          <a:xfrm>
            <a:off x="975157" y="1388225"/>
            <a:ext cx="6014864" cy="4746568"/>
          </a:xfrm>
        </p:spPr>
        <p:txBody>
          <a:bodyPr>
            <a:normAutofit fontScale="92500" lnSpcReduction="20000"/>
          </a:bodyPr>
          <a:lstStyle/>
          <a:p>
            <a:pPr lvl="0"/>
            <a:r>
              <a:rPr lang="en-US" b="1" dirty="0" smtClean="0">
                <a:solidFill>
                  <a:srgbClr val="FFFF00"/>
                </a:solidFill>
                <a:effectLst/>
              </a:rPr>
              <a:t>Loosen </a:t>
            </a:r>
            <a:r>
              <a:rPr lang="en-US" b="1" dirty="0">
                <a:solidFill>
                  <a:srgbClr val="FFFF00"/>
                </a:solidFill>
                <a:effectLst/>
              </a:rPr>
              <a:t>tight clothing and remove jewelry from the burned area before it swells. Have the victim put his/her jewelry in a safe place after removal; </a:t>
            </a:r>
          </a:p>
          <a:p>
            <a:pPr lvl="0"/>
            <a:r>
              <a:rPr lang="en-US" b="1" dirty="0">
                <a:solidFill>
                  <a:srgbClr val="FFFF00"/>
                </a:solidFill>
                <a:effectLst/>
              </a:rPr>
              <a:t>Cool the burned part with water by either holding it under cold, running water, pouring cold water over it, immersing it in cold water, or applying cold, wet compresses to it; </a:t>
            </a:r>
          </a:p>
          <a:p>
            <a:pPr lvl="0"/>
            <a:r>
              <a:rPr lang="en-US" b="1" dirty="0">
                <a:solidFill>
                  <a:srgbClr val="FFFF00"/>
                </a:solidFill>
                <a:effectLst/>
              </a:rPr>
              <a:t>Cooling the burn with water helps remove heat from the skin, relieves pain and swelling, and cleans the injury. Continue this neutralizing treatment for 10 to 15 minutes or until the pain subsides; </a:t>
            </a:r>
          </a:p>
          <a:p>
            <a:pPr lvl="0"/>
            <a:r>
              <a:rPr lang="en-US" b="1" dirty="0">
                <a:solidFill>
                  <a:srgbClr val="FFFF00"/>
                </a:solidFill>
                <a:effectLst/>
              </a:rPr>
              <a:t>Gently pat the burned area dry with a clean cloth; </a:t>
            </a:r>
          </a:p>
          <a:p>
            <a:pPr lvl="0"/>
            <a:r>
              <a:rPr lang="en-US" b="1" dirty="0">
                <a:solidFill>
                  <a:srgbClr val="FFFF00"/>
                </a:solidFill>
                <a:effectLst/>
              </a:rPr>
              <a:t>Cover the injury with a sterile bandage or clean cloth to keep air off of it, thereby reducing pain, and protecting against infection. Keep the bandage loose to keep pressure off of the injury; </a:t>
            </a:r>
          </a:p>
          <a:p>
            <a:pPr lvl="0"/>
            <a:r>
              <a:rPr lang="en-US" b="1" dirty="0">
                <a:solidFill>
                  <a:srgbClr val="FFFF00"/>
                </a:solidFill>
                <a:effectLst/>
              </a:rPr>
              <a:t>Once a first-degree burn is completely cooled, especially a sunburn, use a lotion or moisturizer to relieve pain and prevent drying of the skin.</a:t>
            </a:r>
          </a:p>
          <a:p>
            <a:endParaRPr lang="en-US" b="1" dirty="0">
              <a:solidFill>
                <a:srgbClr val="FFFF00"/>
              </a:solidFill>
            </a:endParaRPr>
          </a:p>
        </p:txBody>
      </p:sp>
      <p:pic>
        <p:nvPicPr>
          <p:cNvPr id="14338" name="Picture 2" descr="4 Ointments You Can Put on a Burn (Plus Aftercare) - GoodR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7072" y="892138"/>
            <a:ext cx="4058978" cy="507372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0504105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92279" y="377448"/>
            <a:ext cx="9905998" cy="1061258"/>
          </a:xfrm>
        </p:spPr>
        <p:txBody>
          <a:bodyPr/>
          <a:lstStyle/>
          <a:p>
            <a:r>
              <a:rPr lang="en-US" b="1" dirty="0">
                <a:solidFill>
                  <a:srgbClr val="00B0F0"/>
                </a:solidFill>
                <a:effectLst/>
              </a:rPr>
              <a:t>Second Degree Burns: </a:t>
            </a:r>
            <a:endParaRPr lang="en-US" dirty="0">
              <a:solidFill>
                <a:srgbClr val="00B0F0"/>
              </a:solidFill>
            </a:endParaRPr>
          </a:p>
        </p:txBody>
      </p:sp>
      <p:sp>
        <p:nvSpPr>
          <p:cNvPr id="6" name="Content Placeholder 5"/>
          <p:cNvSpPr>
            <a:spLocks noGrp="1"/>
          </p:cNvSpPr>
          <p:nvPr>
            <p:ph sz="half" idx="2"/>
          </p:nvPr>
        </p:nvSpPr>
        <p:spPr>
          <a:xfrm>
            <a:off x="6162297" y="908077"/>
            <a:ext cx="5400705" cy="5350625"/>
          </a:xfrm>
        </p:spPr>
        <p:txBody>
          <a:bodyPr>
            <a:normAutofit fontScale="92500" lnSpcReduction="20000"/>
          </a:bodyPr>
          <a:lstStyle/>
          <a:p>
            <a:pPr lvl="0"/>
            <a:r>
              <a:rPr lang="en-US" b="1" dirty="0">
                <a:solidFill>
                  <a:srgbClr val="FFFF00"/>
                </a:solidFill>
                <a:effectLst/>
              </a:rPr>
              <a:t>Second-degree burns are more serious than first-degree burns because a deeper layer of skin is burned. They can more easily become infected;</a:t>
            </a:r>
          </a:p>
          <a:p>
            <a:pPr lvl="0"/>
            <a:r>
              <a:rPr lang="en-US" b="1" dirty="0">
                <a:solidFill>
                  <a:srgbClr val="FFFF00"/>
                </a:solidFill>
                <a:effectLst/>
              </a:rPr>
              <a:t>Also, if the burn affects more than 10 percent of your skin, you may go into shock because large quantities of fluid are lost from the burned area; </a:t>
            </a:r>
          </a:p>
          <a:p>
            <a:pPr lvl="0"/>
            <a:r>
              <a:rPr lang="en-US" b="1" dirty="0">
                <a:solidFill>
                  <a:srgbClr val="FFFF00"/>
                </a:solidFill>
                <a:effectLst/>
              </a:rPr>
              <a:t>A medical professional should treat all second-degree burns greater than two to three inches in diameter; </a:t>
            </a:r>
          </a:p>
          <a:p>
            <a:pPr lvl="0"/>
            <a:r>
              <a:rPr lang="en-US" b="1" dirty="0">
                <a:solidFill>
                  <a:srgbClr val="FFFF00"/>
                </a:solidFill>
                <a:effectLst/>
              </a:rPr>
              <a:t>Second-degree burns are usually caused by: deep sunburn, exposure to flames, contact with hot liquids, burning gasoline or kerosene, or contact with chemicals and they:</a:t>
            </a:r>
          </a:p>
          <a:p>
            <a:pPr lvl="1"/>
            <a:r>
              <a:rPr lang="en-US" b="1" dirty="0">
                <a:solidFill>
                  <a:srgbClr val="FFFF00"/>
                </a:solidFill>
                <a:effectLst/>
              </a:rPr>
              <a:t>Involve deeper layers of skin; </a:t>
            </a:r>
          </a:p>
          <a:p>
            <a:pPr lvl="1"/>
            <a:r>
              <a:rPr lang="en-US" b="1" dirty="0">
                <a:solidFill>
                  <a:srgbClr val="FFFF00"/>
                </a:solidFill>
                <a:effectLst/>
              </a:rPr>
              <a:t>Cause skin to turn red and/or mottled and can produce blisters and swelling; </a:t>
            </a:r>
          </a:p>
          <a:p>
            <a:pPr lvl="1"/>
            <a:r>
              <a:rPr lang="en-US" b="1" dirty="0">
                <a:solidFill>
                  <a:srgbClr val="FFFF00"/>
                </a:solidFill>
                <a:effectLst/>
              </a:rPr>
              <a:t>Appear moist and oozing from the loss of fluid through damaged skin layers; </a:t>
            </a:r>
          </a:p>
          <a:p>
            <a:pPr lvl="1"/>
            <a:r>
              <a:rPr lang="en-US" b="1" dirty="0">
                <a:solidFill>
                  <a:srgbClr val="FFFF00"/>
                </a:solidFill>
                <a:effectLst/>
              </a:rPr>
              <a:t>Are usually the most painful burn type because nerve endings are still intact even though tissue damage is severe</a:t>
            </a:r>
            <a:r>
              <a:rPr lang="en-US" b="1" dirty="0" smtClean="0">
                <a:solidFill>
                  <a:srgbClr val="FFFF00"/>
                </a:solidFill>
                <a:effectLst/>
              </a:rPr>
              <a:t>.</a:t>
            </a:r>
            <a:endParaRPr lang="en-US" b="1" dirty="0">
              <a:solidFill>
                <a:srgbClr val="FFFF00"/>
              </a:solidFill>
              <a:effectLst/>
            </a:endParaRPr>
          </a:p>
        </p:txBody>
      </p:sp>
      <p:pic>
        <p:nvPicPr>
          <p:cNvPr id="2" name="Picture 1"/>
          <p:cNvPicPr>
            <a:picLocks noChangeAspect="1"/>
          </p:cNvPicPr>
          <p:nvPr/>
        </p:nvPicPr>
        <p:blipFill>
          <a:blip r:embed="rId2"/>
          <a:stretch>
            <a:fillRect/>
          </a:stretch>
        </p:blipFill>
        <p:spPr>
          <a:xfrm>
            <a:off x="1606232" y="1570932"/>
            <a:ext cx="2667000" cy="4638675"/>
          </a:xfrm>
          <a:prstGeom prst="rect">
            <a:avLst/>
          </a:prstGeom>
        </p:spPr>
      </p:pic>
      <p:sp>
        <p:nvSpPr>
          <p:cNvPr id="7" name="TextBox 6"/>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3" name="TextBox 2"/>
          <p:cNvSpPr txBox="1"/>
          <p:nvPr/>
        </p:nvSpPr>
        <p:spPr>
          <a:xfrm>
            <a:off x="2410691" y="1188720"/>
            <a:ext cx="706582" cy="276999"/>
          </a:xfrm>
          <a:prstGeom prst="rect">
            <a:avLst/>
          </a:prstGeom>
          <a:noFill/>
        </p:spPr>
        <p:txBody>
          <a:bodyPr wrap="square" rtlCol="0">
            <a:spAutoFit/>
          </a:bodyPr>
          <a:lstStyle/>
          <a:p>
            <a:pPr algn="ctr"/>
            <a:r>
              <a:rPr lang="en-US" sz="1200" b="1" dirty="0" smtClean="0"/>
              <a:t>Slide 1</a:t>
            </a:r>
            <a:endParaRPr lang="en-US" sz="1200" b="1" dirty="0"/>
          </a:p>
        </p:txBody>
      </p:sp>
    </p:spTree>
    <p:extLst>
      <p:ext uri="{BB962C8B-B14F-4D97-AF65-F5344CB8AC3E}">
        <p14:creationId xmlns:p14="http://schemas.microsoft.com/office/powerpoint/2010/main" val="32410661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92279" y="377448"/>
            <a:ext cx="9905998" cy="836210"/>
          </a:xfrm>
        </p:spPr>
        <p:txBody>
          <a:bodyPr/>
          <a:lstStyle/>
          <a:p>
            <a:r>
              <a:rPr lang="en-US" b="1" dirty="0">
                <a:solidFill>
                  <a:srgbClr val="00B0F0"/>
                </a:solidFill>
                <a:effectLst/>
              </a:rPr>
              <a:t>Second Degree Burns: </a:t>
            </a:r>
            <a:endParaRPr lang="en-US" dirty="0">
              <a:solidFill>
                <a:srgbClr val="00B0F0"/>
              </a:solidFill>
            </a:endParaRPr>
          </a:p>
        </p:txBody>
      </p:sp>
      <p:sp>
        <p:nvSpPr>
          <p:cNvPr id="6" name="Content Placeholder 5"/>
          <p:cNvSpPr>
            <a:spLocks noGrp="1"/>
          </p:cNvSpPr>
          <p:nvPr>
            <p:ph sz="half" idx="2"/>
          </p:nvPr>
        </p:nvSpPr>
        <p:spPr>
          <a:xfrm>
            <a:off x="684212" y="1579245"/>
            <a:ext cx="6639300" cy="4605251"/>
          </a:xfrm>
        </p:spPr>
        <p:txBody>
          <a:bodyPr>
            <a:normAutofit/>
          </a:bodyPr>
          <a:lstStyle/>
          <a:p>
            <a:pPr lvl="0"/>
            <a:r>
              <a:rPr lang="en-US" b="1" dirty="0" smtClean="0">
                <a:solidFill>
                  <a:srgbClr val="FFFF00"/>
                </a:solidFill>
                <a:effectLst/>
              </a:rPr>
              <a:t>Burns covering a large area may cause shock due to extensive loss of fluid from the burned skin;</a:t>
            </a:r>
          </a:p>
          <a:p>
            <a:pPr lvl="0"/>
            <a:r>
              <a:rPr lang="en-US" b="1" dirty="0" smtClean="0">
                <a:solidFill>
                  <a:srgbClr val="FFFF00"/>
                </a:solidFill>
                <a:effectLst/>
              </a:rPr>
              <a:t>Properly treated, smaller second-degree burns should heal within 2 weeks with little or no scarring; </a:t>
            </a:r>
          </a:p>
          <a:p>
            <a:pPr lvl="0"/>
            <a:r>
              <a:rPr lang="en-US" b="1" dirty="0" smtClean="0">
                <a:solidFill>
                  <a:srgbClr val="FFFF00"/>
                </a:solidFill>
                <a:effectLst/>
              </a:rPr>
              <a:t>Use the following steps for treating Second-Degree Burns (Slide show will have a picture)</a:t>
            </a:r>
          </a:p>
          <a:p>
            <a:pPr lvl="2"/>
            <a:r>
              <a:rPr lang="en-US" b="1" dirty="0" smtClean="0">
                <a:solidFill>
                  <a:srgbClr val="FFFF00"/>
                </a:solidFill>
                <a:effectLst/>
              </a:rPr>
              <a:t>If you use running water to cool the injured part, ensure the water is not so forceful that blisters on the burned skin are broken;</a:t>
            </a:r>
          </a:p>
          <a:p>
            <a:pPr lvl="2"/>
            <a:r>
              <a:rPr lang="en-US" b="1" dirty="0" smtClean="0">
                <a:solidFill>
                  <a:srgbClr val="FFFF00"/>
                </a:solidFill>
                <a:effectLst/>
              </a:rPr>
              <a:t>Elevate the burned part;</a:t>
            </a:r>
          </a:p>
          <a:p>
            <a:pPr lvl="2"/>
            <a:r>
              <a:rPr lang="en-US" b="1" dirty="0" smtClean="0">
                <a:solidFill>
                  <a:srgbClr val="FFFF00"/>
                </a:solidFill>
                <a:effectLst/>
              </a:rPr>
              <a:t>Ensure the victim drinks plenty of liquids to avoid dehydration; </a:t>
            </a:r>
          </a:p>
          <a:p>
            <a:pPr lvl="2"/>
            <a:r>
              <a:rPr lang="en-US" b="1" dirty="0" smtClean="0">
                <a:solidFill>
                  <a:srgbClr val="FFFF00"/>
                </a:solidFill>
                <a:effectLst/>
              </a:rPr>
              <a:t>Seek medical treatment for second-degree burns to the face, hands, feet, or genitals, or that are more than two to three inches in diameter</a:t>
            </a:r>
            <a:endParaRPr lang="en-US" b="1" dirty="0">
              <a:solidFill>
                <a:srgbClr val="FFFF00"/>
              </a:solidFill>
            </a:endParaRPr>
          </a:p>
        </p:txBody>
      </p:sp>
      <p:pic>
        <p:nvPicPr>
          <p:cNvPr id="2" name="Picture 1"/>
          <p:cNvPicPr>
            <a:picLocks noChangeAspect="1"/>
          </p:cNvPicPr>
          <p:nvPr/>
        </p:nvPicPr>
        <p:blipFill>
          <a:blip r:embed="rId2"/>
          <a:stretch>
            <a:fillRect/>
          </a:stretch>
        </p:blipFill>
        <p:spPr>
          <a:xfrm>
            <a:off x="8297978" y="1579245"/>
            <a:ext cx="2667000" cy="4638675"/>
          </a:xfrm>
          <a:prstGeom prst="rect">
            <a:avLst/>
          </a:prstGeom>
        </p:spPr>
      </p:pic>
      <p:sp>
        <p:nvSpPr>
          <p:cNvPr id="7" name="TextBox 6"/>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8" name="TextBox 7"/>
          <p:cNvSpPr txBox="1"/>
          <p:nvPr/>
        </p:nvSpPr>
        <p:spPr>
          <a:xfrm>
            <a:off x="2618509" y="1119452"/>
            <a:ext cx="706582" cy="276999"/>
          </a:xfrm>
          <a:prstGeom prst="rect">
            <a:avLst/>
          </a:prstGeom>
          <a:noFill/>
        </p:spPr>
        <p:txBody>
          <a:bodyPr wrap="square" rtlCol="0">
            <a:spAutoFit/>
          </a:bodyPr>
          <a:lstStyle/>
          <a:p>
            <a:pPr algn="ctr"/>
            <a:r>
              <a:rPr lang="en-US" sz="1200" b="1" dirty="0" smtClean="0"/>
              <a:t>Slide 2</a:t>
            </a:r>
            <a:endParaRPr lang="en-US" sz="1200" b="1" dirty="0"/>
          </a:p>
        </p:txBody>
      </p:sp>
    </p:spTree>
    <p:extLst>
      <p:ext uri="{BB962C8B-B14F-4D97-AF65-F5344CB8AC3E}">
        <p14:creationId xmlns:p14="http://schemas.microsoft.com/office/powerpoint/2010/main" val="345411834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978131"/>
          </a:xfrm>
        </p:spPr>
        <p:txBody>
          <a:bodyPr/>
          <a:lstStyle/>
          <a:p>
            <a:pPr algn="ctr"/>
            <a:r>
              <a:rPr lang="en-US" b="1" dirty="0" smtClean="0">
                <a:solidFill>
                  <a:srgbClr val="FFFF00"/>
                </a:solidFill>
              </a:rPr>
              <a:t>Treating Second Degree Burns</a:t>
            </a:r>
            <a:endParaRPr lang="en-US" b="1" dirty="0">
              <a:solidFill>
                <a:srgbClr val="FFFF00"/>
              </a:solidFill>
            </a:endParaRPr>
          </a:p>
        </p:txBody>
      </p:sp>
      <p:sp>
        <p:nvSpPr>
          <p:cNvPr id="3" name="Content Placeholder 2"/>
          <p:cNvSpPr>
            <a:spLocks noGrp="1"/>
          </p:cNvSpPr>
          <p:nvPr>
            <p:ph idx="1"/>
          </p:nvPr>
        </p:nvSpPr>
        <p:spPr>
          <a:xfrm>
            <a:off x="1082041" y="1521230"/>
            <a:ext cx="9905998" cy="4502728"/>
          </a:xfrm>
        </p:spPr>
        <p:txBody>
          <a:bodyPr>
            <a:noAutofit/>
          </a:bodyPr>
          <a:lstStyle/>
          <a:p>
            <a:r>
              <a:rPr lang="en-US" sz="1800" b="1" dirty="0">
                <a:solidFill>
                  <a:srgbClr val="00B0F0"/>
                </a:solidFill>
                <a:effectLst/>
              </a:rPr>
              <a:t>For Second-Degree Burns (Affecting Top 2 Layers of Skin</a:t>
            </a:r>
            <a:r>
              <a:rPr lang="en-US" sz="1800" b="1" dirty="0" smtClean="0">
                <a:solidFill>
                  <a:srgbClr val="00B0F0"/>
                </a:solidFill>
                <a:effectLst/>
              </a:rPr>
              <a:t>)</a:t>
            </a:r>
          </a:p>
          <a:p>
            <a:endParaRPr lang="en-US" sz="1800" b="1" dirty="0">
              <a:solidFill>
                <a:srgbClr val="00B0F0"/>
              </a:solidFill>
              <a:effectLst/>
            </a:endParaRPr>
          </a:p>
          <a:p>
            <a:r>
              <a:rPr lang="en-US" sz="1800" b="1" dirty="0">
                <a:solidFill>
                  <a:srgbClr val="00B0F0"/>
                </a:solidFill>
                <a:effectLst/>
              </a:rPr>
              <a:t>Cool Burn. Immerse in cool water for 10 or 15 minutes</a:t>
            </a:r>
            <a:r>
              <a:rPr lang="en-US" sz="1800" b="1" dirty="0" smtClean="0">
                <a:solidFill>
                  <a:srgbClr val="00B0F0"/>
                </a:solidFill>
                <a:effectLst/>
              </a:rPr>
              <a:t>.</a:t>
            </a:r>
          </a:p>
          <a:p>
            <a:endParaRPr lang="en-US" sz="1800" b="1" dirty="0">
              <a:solidFill>
                <a:srgbClr val="00B0F0"/>
              </a:solidFill>
              <a:effectLst/>
            </a:endParaRPr>
          </a:p>
          <a:p>
            <a:r>
              <a:rPr lang="en-US" sz="1800" b="1" dirty="0">
                <a:solidFill>
                  <a:srgbClr val="00B0F0"/>
                </a:solidFill>
                <a:effectLst/>
              </a:rPr>
              <a:t>Protect Burn. Cover loosely with sterile, nonstick bandage and secure in place with gauze or tape</a:t>
            </a:r>
            <a:r>
              <a:rPr lang="en-US" sz="1800" b="1" dirty="0" smtClean="0">
                <a:solidFill>
                  <a:srgbClr val="00B0F0"/>
                </a:solidFill>
                <a:effectLst/>
              </a:rPr>
              <a:t>.</a:t>
            </a:r>
          </a:p>
          <a:p>
            <a:endParaRPr lang="en-US" sz="1800" b="1" dirty="0">
              <a:solidFill>
                <a:srgbClr val="00B0F0"/>
              </a:solidFill>
              <a:effectLst/>
            </a:endParaRPr>
          </a:p>
          <a:p>
            <a:r>
              <a:rPr lang="en-US" sz="1800" b="1" dirty="0">
                <a:solidFill>
                  <a:srgbClr val="00B0F0"/>
                </a:solidFill>
                <a:effectLst/>
              </a:rPr>
              <a:t>Prevent Shock. Unless the person has a head, neck, or leg injury, or it would cause discomfort: </a:t>
            </a:r>
          </a:p>
          <a:p>
            <a:endParaRPr lang="en-US" sz="1800" b="1" dirty="0">
              <a:solidFill>
                <a:srgbClr val="00B0F0"/>
              </a:solidFill>
              <a:effectLst/>
            </a:endParaRPr>
          </a:p>
          <a:p>
            <a:r>
              <a:rPr lang="en-US" sz="1800" b="1" dirty="0">
                <a:solidFill>
                  <a:srgbClr val="00B0F0"/>
                </a:solidFill>
                <a:effectLst/>
              </a:rPr>
              <a:t>See a Doctor.</a:t>
            </a:r>
          </a:p>
          <a:p>
            <a:endParaRPr lang="en-US" sz="1800" b="1" dirty="0">
              <a:solidFill>
                <a:srgbClr val="00B0F0"/>
              </a:solidFill>
            </a:endParaRPr>
          </a:p>
        </p:txBody>
      </p:sp>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25958289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514003"/>
            <a:ext cx="9905998" cy="1026395"/>
          </a:xfrm>
        </p:spPr>
        <p:txBody>
          <a:bodyPr/>
          <a:lstStyle/>
          <a:p>
            <a:r>
              <a:rPr lang="en-US" b="1" dirty="0">
                <a:solidFill>
                  <a:schemeClr val="tx1"/>
                </a:solidFill>
                <a:effectLst/>
              </a:rPr>
              <a:t>Third Degree Burns: </a:t>
            </a:r>
            <a:endParaRPr lang="en-US" dirty="0">
              <a:solidFill>
                <a:schemeClr val="tx1"/>
              </a:solidFill>
            </a:endParaRPr>
          </a:p>
        </p:txBody>
      </p:sp>
      <p:sp>
        <p:nvSpPr>
          <p:cNvPr id="4" name="Content Placeholder 3"/>
          <p:cNvSpPr>
            <a:spLocks noGrp="1"/>
          </p:cNvSpPr>
          <p:nvPr>
            <p:ph sz="half" idx="1"/>
          </p:nvPr>
        </p:nvSpPr>
        <p:spPr>
          <a:xfrm>
            <a:off x="290946" y="1635995"/>
            <a:ext cx="5727266" cy="4631801"/>
          </a:xfrm>
        </p:spPr>
        <p:txBody>
          <a:bodyPr>
            <a:normAutofit lnSpcReduction="10000"/>
          </a:bodyPr>
          <a:lstStyle/>
          <a:p>
            <a:r>
              <a:rPr lang="en-US" b="1" dirty="0">
                <a:solidFill>
                  <a:schemeClr val="tx1"/>
                </a:solidFill>
                <a:effectLst/>
              </a:rPr>
              <a:t>Third-degree burns are the most serious because they involve all skin layers. These types of burns are so deep that only the edges will heal and scars will eventually cover the rest of the burned area. Skin grafts and plastic surgery may be needed, so a medical opinion is often needed. </a:t>
            </a:r>
          </a:p>
          <a:p>
            <a:endParaRPr lang="en-US" b="1" dirty="0">
              <a:solidFill>
                <a:schemeClr val="tx1"/>
              </a:solidFill>
              <a:effectLst/>
            </a:endParaRPr>
          </a:p>
          <a:p>
            <a:r>
              <a:rPr lang="en-US" b="1" dirty="0">
                <a:solidFill>
                  <a:schemeClr val="tx1"/>
                </a:solidFill>
                <a:effectLst/>
              </a:rPr>
              <a:t>Third-degree burns are usually caused by: clothing on fire, immersion in hot water, contact with flames, hot objects, electricity, or corrosive chemicals.   They have the following characteristics:</a:t>
            </a:r>
          </a:p>
          <a:p>
            <a:pPr lvl="0"/>
            <a:r>
              <a:rPr lang="en-US" b="1" dirty="0">
                <a:solidFill>
                  <a:schemeClr val="tx1"/>
                </a:solidFill>
                <a:effectLst/>
              </a:rPr>
              <a:t>Deepest and most severe type of burn; </a:t>
            </a:r>
          </a:p>
          <a:p>
            <a:pPr lvl="0"/>
            <a:r>
              <a:rPr lang="en-US" b="1" dirty="0">
                <a:solidFill>
                  <a:schemeClr val="tx1"/>
                </a:solidFill>
                <a:effectLst/>
              </a:rPr>
              <a:t>May look white or charred (may appear to be a second-degree burn at first); </a:t>
            </a:r>
          </a:p>
          <a:p>
            <a:endParaRPr lang="en-US" b="1" dirty="0">
              <a:solidFill>
                <a:schemeClr val="tx1"/>
              </a:solidFill>
            </a:endParaRPr>
          </a:p>
        </p:txBody>
      </p:sp>
      <p:pic>
        <p:nvPicPr>
          <p:cNvPr id="15362" name="Picture 2" descr="Healing From a Third Degree Burn - Ospa | Health"/>
          <p:cNvPicPr>
            <a:picLocks noChangeAspect="1" noChangeArrowheads="1"/>
          </p:cNvPicPr>
          <p:nvPr/>
        </p:nvPicPr>
        <p:blipFill rotWithShape="1">
          <a:blip r:embed="rId2">
            <a:extLst>
              <a:ext uri="{28A0092B-C50C-407E-A947-70E740481C1C}">
                <a14:useLocalDpi xmlns:a14="http://schemas.microsoft.com/office/drawing/2010/main" val="0"/>
              </a:ext>
            </a:extLst>
          </a:blip>
          <a:srcRect b="7032"/>
          <a:stretch/>
        </p:blipFill>
        <p:spPr bwMode="auto">
          <a:xfrm>
            <a:off x="6586452" y="1902002"/>
            <a:ext cx="5076305" cy="35395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7" name="TextBox 6"/>
          <p:cNvSpPr txBox="1"/>
          <p:nvPr/>
        </p:nvSpPr>
        <p:spPr>
          <a:xfrm>
            <a:off x="2610196" y="1220496"/>
            <a:ext cx="706582" cy="276999"/>
          </a:xfrm>
          <a:prstGeom prst="rect">
            <a:avLst/>
          </a:prstGeom>
          <a:noFill/>
        </p:spPr>
        <p:txBody>
          <a:bodyPr wrap="square" rtlCol="0">
            <a:spAutoFit/>
          </a:bodyPr>
          <a:lstStyle/>
          <a:p>
            <a:pPr algn="ctr"/>
            <a:r>
              <a:rPr lang="en-US" sz="1200" b="1" dirty="0" smtClean="0"/>
              <a:t>Slide 1</a:t>
            </a:r>
            <a:endParaRPr lang="en-US" sz="1200" b="1" dirty="0"/>
          </a:p>
        </p:txBody>
      </p:sp>
    </p:spTree>
    <p:extLst>
      <p:ext uri="{BB962C8B-B14F-4D97-AF65-F5344CB8AC3E}">
        <p14:creationId xmlns:p14="http://schemas.microsoft.com/office/powerpoint/2010/main" val="91087474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753687"/>
          </a:xfrm>
        </p:spPr>
        <p:txBody>
          <a:bodyPr/>
          <a:lstStyle/>
          <a:p>
            <a:r>
              <a:rPr lang="en-US" b="1" dirty="0">
                <a:solidFill>
                  <a:schemeClr val="tx1"/>
                </a:solidFill>
                <a:effectLst/>
              </a:rPr>
              <a:t>Third Degree Burns: </a:t>
            </a:r>
            <a:endParaRPr lang="en-US" dirty="0">
              <a:solidFill>
                <a:schemeClr val="tx1"/>
              </a:solidFill>
            </a:endParaRPr>
          </a:p>
        </p:txBody>
      </p:sp>
      <p:sp>
        <p:nvSpPr>
          <p:cNvPr id="4" name="Content Placeholder 3"/>
          <p:cNvSpPr>
            <a:spLocks noGrp="1"/>
          </p:cNvSpPr>
          <p:nvPr>
            <p:ph sz="half" idx="1"/>
          </p:nvPr>
        </p:nvSpPr>
        <p:spPr>
          <a:xfrm>
            <a:off x="6536575" y="1613730"/>
            <a:ext cx="4876800" cy="4524393"/>
          </a:xfrm>
        </p:spPr>
        <p:txBody>
          <a:bodyPr>
            <a:normAutofit fontScale="92500" lnSpcReduction="10000"/>
          </a:bodyPr>
          <a:lstStyle/>
          <a:p>
            <a:pPr lvl="0"/>
            <a:r>
              <a:rPr lang="en-US" b="1" dirty="0" smtClean="0">
                <a:solidFill>
                  <a:schemeClr val="tx1"/>
                </a:solidFill>
                <a:effectLst/>
              </a:rPr>
              <a:t>Result </a:t>
            </a:r>
            <a:r>
              <a:rPr lang="en-US" b="1" dirty="0">
                <a:solidFill>
                  <a:schemeClr val="tx1"/>
                </a:solidFill>
                <a:effectLst/>
              </a:rPr>
              <a:t>in deep tissue destruction, reaching all layers of the skin and sometimes structures below the </a:t>
            </a:r>
            <a:r>
              <a:rPr lang="en-US" b="1" dirty="0" smtClean="0">
                <a:solidFill>
                  <a:schemeClr val="tx1"/>
                </a:solidFill>
                <a:effectLst/>
              </a:rPr>
              <a:t>skin</a:t>
            </a:r>
            <a:endParaRPr lang="en-US" b="1" dirty="0">
              <a:solidFill>
                <a:schemeClr val="tx1"/>
              </a:solidFill>
              <a:effectLst/>
            </a:endParaRPr>
          </a:p>
          <a:p>
            <a:pPr marL="0" lvl="0" indent="0">
              <a:buNone/>
            </a:pPr>
            <a:endParaRPr lang="en-US" b="1" dirty="0">
              <a:solidFill>
                <a:schemeClr val="tx1"/>
              </a:solidFill>
              <a:effectLst/>
            </a:endParaRPr>
          </a:p>
          <a:p>
            <a:pPr lvl="0"/>
            <a:r>
              <a:rPr lang="en-US" b="1" dirty="0">
                <a:solidFill>
                  <a:schemeClr val="tx1"/>
                </a:solidFill>
                <a:effectLst/>
              </a:rPr>
              <a:t>Often cause little or no pain since nerve endings are </a:t>
            </a:r>
            <a:r>
              <a:rPr lang="en-US" b="1" dirty="0" smtClean="0">
                <a:solidFill>
                  <a:schemeClr val="tx1"/>
                </a:solidFill>
                <a:effectLst/>
              </a:rPr>
              <a:t>destroyed </a:t>
            </a:r>
          </a:p>
          <a:p>
            <a:pPr marL="0" lvl="0" indent="0">
              <a:buNone/>
            </a:pPr>
            <a:endParaRPr lang="en-US" b="1" dirty="0">
              <a:solidFill>
                <a:schemeClr val="tx1"/>
              </a:solidFill>
              <a:effectLst/>
            </a:endParaRPr>
          </a:p>
          <a:p>
            <a:pPr lvl="0"/>
            <a:r>
              <a:rPr lang="en-US" b="1" dirty="0">
                <a:solidFill>
                  <a:schemeClr val="tx1"/>
                </a:solidFill>
                <a:effectLst/>
              </a:rPr>
              <a:t>Often cause </a:t>
            </a:r>
            <a:r>
              <a:rPr lang="en-US" b="1" dirty="0" smtClean="0">
                <a:solidFill>
                  <a:schemeClr val="tx1"/>
                </a:solidFill>
                <a:effectLst/>
              </a:rPr>
              <a:t>shock</a:t>
            </a:r>
            <a:endParaRPr lang="en-US" b="1" dirty="0">
              <a:solidFill>
                <a:schemeClr val="tx1"/>
              </a:solidFill>
              <a:effectLst/>
            </a:endParaRPr>
          </a:p>
          <a:p>
            <a:pPr marL="0" lvl="0" indent="0">
              <a:buNone/>
            </a:pPr>
            <a:endParaRPr lang="en-US" b="1" dirty="0">
              <a:solidFill>
                <a:schemeClr val="tx1"/>
              </a:solidFill>
              <a:effectLst/>
            </a:endParaRPr>
          </a:p>
          <a:p>
            <a:pPr lvl="0"/>
            <a:r>
              <a:rPr lang="en-US" b="1" dirty="0">
                <a:solidFill>
                  <a:schemeClr val="tx1"/>
                </a:solidFill>
                <a:effectLst/>
              </a:rPr>
              <a:t>When healed, will be covered by scar </a:t>
            </a:r>
            <a:r>
              <a:rPr lang="en-US" b="1" dirty="0" smtClean="0">
                <a:solidFill>
                  <a:schemeClr val="tx1"/>
                </a:solidFill>
                <a:effectLst/>
              </a:rPr>
              <a:t>tissue</a:t>
            </a:r>
            <a:endParaRPr lang="en-US" b="1" dirty="0">
              <a:solidFill>
                <a:schemeClr val="tx1"/>
              </a:solidFill>
              <a:effectLst/>
            </a:endParaRPr>
          </a:p>
          <a:p>
            <a:pPr marL="0" lvl="0" indent="0">
              <a:buNone/>
            </a:pPr>
            <a:endParaRPr lang="en-US" b="1" dirty="0">
              <a:solidFill>
                <a:schemeClr val="tx1"/>
              </a:solidFill>
              <a:effectLst/>
            </a:endParaRPr>
          </a:p>
          <a:p>
            <a:pPr lvl="0"/>
            <a:r>
              <a:rPr lang="en-US" b="1" dirty="0">
                <a:solidFill>
                  <a:schemeClr val="tx1"/>
                </a:solidFill>
                <a:effectLst/>
              </a:rPr>
              <a:t>Caused by immersion in extremely hot water, prolonged contact with flames, and electric shock.</a:t>
            </a:r>
          </a:p>
          <a:p>
            <a:endParaRPr lang="en-US" b="1" dirty="0">
              <a:solidFill>
                <a:schemeClr val="tx1"/>
              </a:solidFill>
            </a:endParaRPr>
          </a:p>
        </p:txBody>
      </p:sp>
      <p:pic>
        <p:nvPicPr>
          <p:cNvPr id="15362" name="Picture 2" descr="Healing From a Third Degree Burn - Ospa | Health"/>
          <p:cNvPicPr>
            <a:picLocks noChangeAspect="1" noChangeArrowheads="1"/>
          </p:cNvPicPr>
          <p:nvPr/>
        </p:nvPicPr>
        <p:blipFill rotWithShape="1">
          <a:blip r:embed="rId2">
            <a:extLst>
              <a:ext uri="{28A0092B-C50C-407E-A947-70E740481C1C}">
                <a14:useLocalDpi xmlns:a14="http://schemas.microsoft.com/office/drawing/2010/main" val="0"/>
              </a:ext>
            </a:extLst>
          </a:blip>
          <a:srcRect b="7032"/>
          <a:stretch/>
        </p:blipFill>
        <p:spPr bwMode="auto">
          <a:xfrm>
            <a:off x="784168" y="2277726"/>
            <a:ext cx="5076305" cy="35395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7" name="TextBox 6"/>
          <p:cNvSpPr txBox="1"/>
          <p:nvPr/>
        </p:nvSpPr>
        <p:spPr>
          <a:xfrm>
            <a:off x="2410691" y="1188720"/>
            <a:ext cx="706582" cy="276999"/>
          </a:xfrm>
          <a:prstGeom prst="rect">
            <a:avLst/>
          </a:prstGeom>
          <a:noFill/>
        </p:spPr>
        <p:txBody>
          <a:bodyPr wrap="square" rtlCol="0">
            <a:spAutoFit/>
          </a:bodyPr>
          <a:lstStyle/>
          <a:p>
            <a:pPr algn="ctr"/>
            <a:r>
              <a:rPr lang="en-US" sz="1200" b="1" dirty="0" smtClean="0"/>
              <a:t>Slide 2</a:t>
            </a:r>
            <a:endParaRPr lang="en-US" sz="1200" b="1" dirty="0"/>
          </a:p>
        </p:txBody>
      </p:sp>
    </p:spTree>
    <p:extLst>
      <p:ext uri="{BB962C8B-B14F-4D97-AF65-F5344CB8AC3E}">
        <p14:creationId xmlns:p14="http://schemas.microsoft.com/office/powerpoint/2010/main" val="166842465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258350"/>
            <a:ext cx="9905998" cy="847244"/>
          </a:xfrm>
        </p:spPr>
        <p:txBody>
          <a:bodyPr/>
          <a:lstStyle/>
          <a:p>
            <a:r>
              <a:rPr lang="en-US" b="1" dirty="0">
                <a:solidFill>
                  <a:srgbClr val="FFFF00"/>
                </a:solidFill>
                <a:effectLst/>
              </a:rPr>
              <a:t>Treating Third-Degree Burns </a:t>
            </a:r>
            <a:endParaRPr lang="en-US" dirty="0">
              <a:solidFill>
                <a:srgbClr val="FFFF00"/>
              </a:solidFill>
            </a:endParaRPr>
          </a:p>
        </p:txBody>
      </p:sp>
      <p:sp>
        <p:nvSpPr>
          <p:cNvPr id="5" name="Content Placeholder 4"/>
          <p:cNvSpPr>
            <a:spLocks noGrp="1"/>
          </p:cNvSpPr>
          <p:nvPr>
            <p:ph sz="half" idx="2"/>
          </p:nvPr>
        </p:nvSpPr>
        <p:spPr>
          <a:xfrm>
            <a:off x="1066597" y="1199322"/>
            <a:ext cx="4876800" cy="5105476"/>
          </a:xfrm>
        </p:spPr>
        <p:txBody>
          <a:bodyPr>
            <a:normAutofit fontScale="85000" lnSpcReduction="10000"/>
          </a:bodyPr>
          <a:lstStyle/>
          <a:p>
            <a:r>
              <a:rPr lang="en-US" b="1" dirty="0">
                <a:solidFill>
                  <a:srgbClr val="FFFF00"/>
                </a:solidFill>
                <a:effectLst/>
              </a:rPr>
              <a:t>These are the deepest and most severe type of burn. To treat these burns, do the following: </a:t>
            </a:r>
          </a:p>
          <a:p>
            <a:pPr lvl="0"/>
            <a:r>
              <a:rPr lang="en-US" b="1" dirty="0">
                <a:solidFill>
                  <a:srgbClr val="FFFF00"/>
                </a:solidFill>
                <a:effectLst/>
              </a:rPr>
              <a:t>Remove the victim from the source of heat if he/she is still in contact with it; </a:t>
            </a:r>
          </a:p>
          <a:p>
            <a:pPr lvl="0"/>
            <a:r>
              <a:rPr lang="en-US" b="1" dirty="0">
                <a:solidFill>
                  <a:srgbClr val="FFFF00"/>
                </a:solidFill>
                <a:effectLst/>
              </a:rPr>
              <a:t>Next, call for Emergency Medical Services (EMS). All third-degree burns require medical treatment regardless of their size. Until the victim receives treatment, follow steps three through nine; </a:t>
            </a:r>
          </a:p>
          <a:p>
            <a:pPr lvl="0"/>
            <a:r>
              <a:rPr lang="en-US" b="1" dirty="0">
                <a:solidFill>
                  <a:srgbClr val="FFFF00"/>
                </a:solidFill>
                <a:effectLst/>
              </a:rPr>
              <a:t>Ensure that the victim is breathing. If not, begin mouth-to-mouth resuscitation. See Lesson 2 for mouth-to-mouth resuscitation procedures. If the victim is breathing, continue with steps four through nine; </a:t>
            </a:r>
          </a:p>
          <a:p>
            <a:pPr lvl="0"/>
            <a:r>
              <a:rPr lang="en-US" b="1" dirty="0">
                <a:solidFill>
                  <a:srgbClr val="FFFF00"/>
                </a:solidFill>
                <a:effectLst/>
              </a:rPr>
              <a:t>Remove any clothing that is still smoldering to stop further burning. If the victim is wearing jewelry that is near or on a burned area, remove it if it comes off easily. Place the jewelry in the victim’s pocket, purse, etc., if available. If not, reassure the victim that you will give his/her jewelry to emergency medical personnel when they arrive; </a:t>
            </a:r>
          </a:p>
        </p:txBody>
      </p:sp>
      <p:pic>
        <p:nvPicPr>
          <p:cNvPr id="16386" name="Picture 2" descr="3rd-Degree Burn: What It Is, Treatment &amp; Hea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2364" y="1346673"/>
            <a:ext cx="5029200" cy="500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7" name="TextBox 6"/>
          <p:cNvSpPr txBox="1"/>
          <p:nvPr/>
        </p:nvSpPr>
        <p:spPr>
          <a:xfrm>
            <a:off x="3291840" y="932911"/>
            <a:ext cx="706582" cy="276999"/>
          </a:xfrm>
          <a:prstGeom prst="rect">
            <a:avLst/>
          </a:prstGeom>
          <a:noFill/>
        </p:spPr>
        <p:txBody>
          <a:bodyPr wrap="square" rtlCol="0">
            <a:spAutoFit/>
          </a:bodyPr>
          <a:lstStyle/>
          <a:p>
            <a:pPr algn="ctr"/>
            <a:r>
              <a:rPr lang="en-US" sz="1200" b="1" dirty="0" smtClean="0"/>
              <a:t>Slide 1</a:t>
            </a:r>
            <a:endParaRPr lang="en-US" sz="1200" b="1" dirty="0"/>
          </a:p>
        </p:txBody>
      </p:sp>
    </p:spTree>
    <p:extLst>
      <p:ext uri="{BB962C8B-B14F-4D97-AF65-F5344CB8AC3E}">
        <p14:creationId xmlns:p14="http://schemas.microsoft.com/office/powerpoint/2010/main" val="414095377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2698864"/>
          </a:xfrm>
        </p:spPr>
        <p:txBody>
          <a:bodyPr/>
          <a:lstStyle/>
          <a:p>
            <a:r>
              <a:rPr lang="en-GB" b="1" dirty="0" smtClean="0">
                <a:effectLst/>
              </a:rPr>
              <a:t>Burn Safety</a:t>
            </a:r>
            <a:br>
              <a:rPr lang="en-GB" b="1" dirty="0" smtClean="0">
                <a:effectLst/>
              </a:rPr>
            </a:br>
            <a:endParaRPr lang="en-US" dirty="0">
              <a:effectLst/>
            </a:endParaRPr>
          </a:p>
        </p:txBody>
      </p:sp>
      <p:sp>
        <p:nvSpPr>
          <p:cNvPr id="3" name="Subtitle 2"/>
          <p:cNvSpPr>
            <a:spLocks noGrp="1"/>
          </p:cNvSpPr>
          <p:nvPr>
            <p:ph type="subTitle" idx="1"/>
          </p:nvPr>
        </p:nvSpPr>
        <p:spPr>
          <a:xfrm>
            <a:off x="1751012" y="3886200"/>
            <a:ext cx="6212581" cy="1905000"/>
          </a:xfrm>
        </p:spPr>
        <p:txBody>
          <a:bodyPr/>
          <a:lstStyle/>
          <a:p>
            <a:r>
              <a:rPr lang="en-GB" sz="3300" b="1" i="1" dirty="0" smtClean="0">
                <a:effectLst/>
              </a:rPr>
              <a:t>How To Teach Burn Safety</a:t>
            </a:r>
          </a:p>
          <a:p>
            <a:r>
              <a:rPr lang="en-GB" sz="3600" b="1" i="1" dirty="0">
                <a:effectLst/>
              </a:rPr>
              <a:t>Lesson Plan</a:t>
            </a:r>
            <a:endParaRPr lang="en-US" sz="3600" i="1" dirty="0">
              <a:effectLst/>
            </a:endParaRPr>
          </a:p>
          <a:p>
            <a:endParaRPr lang="en-US" sz="3300" b="1" dirty="0">
              <a:effectLst/>
            </a:endParaRPr>
          </a:p>
        </p:txBody>
      </p:sp>
      <p:pic>
        <p:nvPicPr>
          <p:cNvPr id="1026" name="Picture 2" descr="First aid for burns &amp; scalds: in pictures | Raising Children 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730" y="351531"/>
            <a:ext cx="2063923" cy="17267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209 Skin Burn Illustrations &amp; Clip Art - i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3057" y="3810001"/>
            <a:ext cx="3241962" cy="2341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01144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258349"/>
            <a:ext cx="9905998" cy="772429"/>
          </a:xfrm>
        </p:spPr>
        <p:txBody>
          <a:bodyPr/>
          <a:lstStyle/>
          <a:p>
            <a:r>
              <a:rPr lang="en-US" b="1" dirty="0">
                <a:solidFill>
                  <a:srgbClr val="FFFF00"/>
                </a:solidFill>
                <a:effectLst/>
              </a:rPr>
              <a:t>Treating Third-Degree Burns </a:t>
            </a:r>
            <a:endParaRPr lang="en-US" dirty="0">
              <a:solidFill>
                <a:srgbClr val="FFFF00"/>
              </a:solidFill>
            </a:endParaRPr>
          </a:p>
        </p:txBody>
      </p:sp>
      <p:sp>
        <p:nvSpPr>
          <p:cNvPr id="4" name="Content Placeholder 3"/>
          <p:cNvSpPr>
            <a:spLocks noGrp="1"/>
          </p:cNvSpPr>
          <p:nvPr>
            <p:ph sz="half" idx="1"/>
          </p:nvPr>
        </p:nvSpPr>
        <p:spPr/>
        <p:txBody>
          <a:bodyPr>
            <a:normAutofit fontScale="85000" lnSpcReduction="10000"/>
          </a:bodyPr>
          <a:lstStyle/>
          <a:p>
            <a:endParaRPr lang="en-US"/>
          </a:p>
        </p:txBody>
      </p:sp>
      <p:sp>
        <p:nvSpPr>
          <p:cNvPr id="5" name="Content Placeholder 4"/>
          <p:cNvSpPr>
            <a:spLocks noGrp="1"/>
          </p:cNvSpPr>
          <p:nvPr>
            <p:ph sz="half" idx="2"/>
          </p:nvPr>
        </p:nvSpPr>
        <p:spPr>
          <a:xfrm>
            <a:off x="6528059" y="1411702"/>
            <a:ext cx="4876800" cy="5029200"/>
          </a:xfrm>
        </p:spPr>
        <p:txBody>
          <a:bodyPr>
            <a:normAutofit fontScale="85000" lnSpcReduction="10000"/>
          </a:bodyPr>
          <a:lstStyle/>
          <a:p>
            <a:pPr lvl="0"/>
            <a:r>
              <a:rPr lang="en-US" b="1" dirty="0" smtClean="0">
                <a:solidFill>
                  <a:srgbClr val="FFFF00"/>
                </a:solidFill>
                <a:effectLst/>
              </a:rPr>
              <a:t>If </a:t>
            </a:r>
            <a:r>
              <a:rPr lang="en-US" b="1" dirty="0">
                <a:solidFill>
                  <a:srgbClr val="FFFF00"/>
                </a:solidFill>
                <a:effectLst/>
              </a:rPr>
              <a:t>necessary, expose the burned area by cutting and gently lifting away any clothing. If any cloth sticks to the burn, leave it in place. Note: If you are in a chemically contaminated area, do not expose the burned area; simply apply a dressing over the victim’s clothing; </a:t>
            </a:r>
          </a:p>
          <a:p>
            <a:pPr lvl="0"/>
            <a:r>
              <a:rPr lang="en-US" b="1" dirty="0">
                <a:solidFill>
                  <a:srgbClr val="FFFF00"/>
                </a:solidFill>
                <a:effectLst/>
              </a:rPr>
              <a:t>Cover the burned area loosely with cool, moist compresses, sterile bandages, or clean cloth. Note: Unlike treatment for first- and second-degree burns, do not cool a third-degree burn with water, since this can increase the risk of shock;</a:t>
            </a:r>
          </a:p>
          <a:p>
            <a:pPr lvl="0"/>
            <a:r>
              <a:rPr lang="en-US" b="1" dirty="0">
                <a:solidFill>
                  <a:srgbClr val="FFFF00"/>
                </a:solidFill>
                <a:effectLst/>
              </a:rPr>
              <a:t>Elevate the burned part; </a:t>
            </a:r>
          </a:p>
          <a:p>
            <a:pPr lvl="0"/>
            <a:r>
              <a:rPr lang="en-US" b="1" dirty="0">
                <a:solidFill>
                  <a:srgbClr val="FFFF00"/>
                </a:solidFill>
                <a:effectLst/>
              </a:rPr>
              <a:t>Treat the victim for shock. See Lesson 4 for procedures for treating shock. Pay special attention to the victim’s body temperature, which can change rapidly due to the skin being burned; </a:t>
            </a:r>
          </a:p>
          <a:p>
            <a:pPr lvl="0"/>
            <a:r>
              <a:rPr lang="en-US" b="1" dirty="0">
                <a:solidFill>
                  <a:srgbClr val="FFFF00"/>
                </a:solidFill>
                <a:effectLst/>
              </a:rPr>
              <a:t>Monitor breathing of victims with burns to the face and burns resulting from fire accompanied by smoke inhalation. Treat accordingly</a:t>
            </a:r>
            <a:r>
              <a:rPr lang="en-US" b="1" dirty="0" smtClean="0">
                <a:solidFill>
                  <a:srgbClr val="FFFF00"/>
                </a:solidFill>
                <a:effectLst/>
              </a:rPr>
              <a:t>.</a:t>
            </a:r>
            <a:endParaRPr lang="en-US" b="1" dirty="0">
              <a:solidFill>
                <a:srgbClr val="FFFF00"/>
              </a:solidFill>
            </a:endParaRPr>
          </a:p>
        </p:txBody>
      </p:sp>
      <p:pic>
        <p:nvPicPr>
          <p:cNvPr id="16386" name="Picture 2" descr="3rd-Degree Burn: What It Is, Treatment &amp; Hea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2" y="1411702"/>
            <a:ext cx="5029200" cy="500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7" name="TextBox 6"/>
          <p:cNvSpPr txBox="1"/>
          <p:nvPr/>
        </p:nvSpPr>
        <p:spPr>
          <a:xfrm>
            <a:off x="3699164" y="911922"/>
            <a:ext cx="706582" cy="276999"/>
          </a:xfrm>
          <a:prstGeom prst="rect">
            <a:avLst/>
          </a:prstGeom>
          <a:noFill/>
        </p:spPr>
        <p:txBody>
          <a:bodyPr wrap="square" rtlCol="0">
            <a:spAutoFit/>
          </a:bodyPr>
          <a:lstStyle/>
          <a:p>
            <a:pPr algn="ctr"/>
            <a:r>
              <a:rPr lang="en-US" sz="1200" b="1" dirty="0" smtClean="0"/>
              <a:t>Slide 2</a:t>
            </a:r>
            <a:endParaRPr lang="en-US" sz="1200" b="1" dirty="0"/>
          </a:p>
        </p:txBody>
      </p:sp>
    </p:spTree>
    <p:extLst>
      <p:ext uri="{BB962C8B-B14F-4D97-AF65-F5344CB8AC3E}">
        <p14:creationId xmlns:p14="http://schemas.microsoft.com/office/powerpoint/2010/main" val="411899426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782779"/>
          </a:xfrm>
        </p:spPr>
        <p:txBody>
          <a:bodyPr/>
          <a:lstStyle/>
          <a:p>
            <a:r>
              <a:rPr lang="en-US" b="1" dirty="0">
                <a:effectLst/>
              </a:rPr>
              <a:t>ELECTRICAL BURNS: </a:t>
            </a:r>
            <a:endParaRPr lang="en-US" dirty="0"/>
          </a:p>
        </p:txBody>
      </p:sp>
      <p:sp>
        <p:nvSpPr>
          <p:cNvPr id="4" name="Content Placeholder 3"/>
          <p:cNvSpPr>
            <a:spLocks noGrp="1"/>
          </p:cNvSpPr>
          <p:nvPr>
            <p:ph sz="half" idx="1"/>
          </p:nvPr>
        </p:nvSpPr>
        <p:spPr>
          <a:xfrm>
            <a:off x="598516" y="1649382"/>
            <a:ext cx="4876800" cy="4552603"/>
          </a:xfrm>
        </p:spPr>
        <p:txBody>
          <a:bodyPr>
            <a:noAutofit/>
          </a:bodyPr>
          <a:lstStyle/>
          <a:p>
            <a:r>
              <a:rPr lang="en-US" sz="1600" b="1" dirty="0">
                <a:effectLst/>
              </a:rPr>
              <a:t>Electrical shocks often produce a minor skin mark. Even so, the injury can be a serious if not treated properly. Therefore, all deep-tissue electrical burns should be treated as third degree burns. The current from an electrical shock passing through a victim’s body can also result in unconsciousness and may slow or stop his or her breathing and/or heartbeat, meaning that you should treat an electrical shock as a potentially life-threatening injury. If you believe a person has been electrocuted, assess the situation first before touching the victim. He or she may still be in contact with the electrical current, and if you touch him or her, you could become a victim of electrical shock as well. </a:t>
            </a:r>
          </a:p>
          <a:p>
            <a:endParaRPr lang="en-US" sz="1600" b="1" dirty="0"/>
          </a:p>
        </p:txBody>
      </p:sp>
      <p:pic>
        <p:nvPicPr>
          <p:cNvPr id="17410" name="Picture 2" descr="What to Know About Electrical Bur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106" y="1811848"/>
            <a:ext cx="5611581" cy="374105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2918035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153" y="385156"/>
            <a:ext cx="10334883" cy="811877"/>
          </a:xfrm>
        </p:spPr>
        <p:txBody>
          <a:bodyPr/>
          <a:lstStyle/>
          <a:p>
            <a:pPr algn="ctr"/>
            <a:r>
              <a:rPr lang="en-US" b="1" dirty="0">
                <a:effectLst/>
              </a:rPr>
              <a:t>Treating </a:t>
            </a:r>
            <a:r>
              <a:rPr lang="en-US" b="1" dirty="0" smtClean="0">
                <a:effectLst/>
              </a:rPr>
              <a:t>Electrical </a:t>
            </a:r>
            <a:r>
              <a:rPr lang="en-US" b="1" dirty="0">
                <a:effectLst/>
              </a:rPr>
              <a:t>Burns </a:t>
            </a:r>
            <a:endParaRPr lang="en-US" dirty="0"/>
          </a:p>
        </p:txBody>
      </p:sp>
      <p:sp>
        <p:nvSpPr>
          <p:cNvPr id="3" name="Content Placeholder 2"/>
          <p:cNvSpPr>
            <a:spLocks noGrp="1"/>
          </p:cNvSpPr>
          <p:nvPr>
            <p:ph idx="1"/>
          </p:nvPr>
        </p:nvSpPr>
        <p:spPr>
          <a:xfrm>
            <a:off x="3956858" y="1371601"/>
            <a:ext cx="7240385" cy="4796444"/>
          </a:xfrm>
        </p:spPr>
        <p:txBody>
          <a:bodyPr>
            <a:noAutofit/>
          </a:bodyPr>
          <a:lstStyle/>
          <a:p>
            <a:pPr lvl="0"/>
            <a:r>
              <a:rPr lang="en-US" sz="1500" b="1" dirty="0">
                <a:effectLst/>
              </a:rPr>
              <a:t>If the victim is still in contact with the source of electricity, stop the current.  </a:t>
            </a:r>
          </a:p>
          <a:p>
            <a:pPr lvl="1"/>
            <a:r>
              <a:rPr lang="en-US" sz="1500" b="1" dirty="0">
                <a:effectLst/>
              </a:rPr>
              <a:t>Shut off the electrical current by unplugging a cord, removing a fuse from the fuse box, or turning off the circuit breaker, as appropriate. Note: In many cases, just turning off a wall or appliance switch does not stop the electrical flow. Even though you have shut off the electrical current, to be completely safe, move the victim away from the electrical source before continuing. Proceed to step three; </a:t>
            </a:r>
          </a:p>
          <a:p>
            <a:pPr lvl="1"/>
            <a:r>
              <a:rPr lang="en-US" sz="1500" b="1" dirty="0">
                <a:effectLst/>
              </a:rPr>
              <a:t>If you cannot turn off the electricity or you are outside and the shock is due to a downed power line, either call the power company yourself if you have a phone near you, or if there are other people around, have someone else call the power company. Meanwhile, since it may take you less time to separate the victim from the current than to wait for the power to be cut off, proceed to step two. Or, if you are alone and/or there is no phone readily available in this situation, proceed to step two.</a:t>
            </a:r>
          </a:p>
          <a:p>
            <a:pPr lvl="0"/>
            <a:r>
              <a:rPr lang="en-US" sz="1500" b="1" dirty="0">
                <a:effectLst/>
              </a:rPr>
              <a:t>Separate the victim from the source of electrical current; </a:t>
            </a:r>
          </a:p>
          <a:p>
            <a:pPr lvl="0"/>
            <a:endParaRPr lang="en-US" sz="1500" b="1" dirty="0">
              <a:effectLst/>
            </a:endParaRPr>
          </a:p>
        </p:txBody>
      </p:sp>
      <p:pic>
        <p:nvPicPr>
          <p:cNvPr id="18434" name="Picture 2" descr="Electric Shock: Causes, Effects, &amp; Treatment Option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98516" y="2053243"/>
            <a:ext cx="3036512" cy="39069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6" name="TextBox 5"/>
          <p:cNvSpPr txBox="1"/>
          <p:nvPr/>
        </p:nvSpPr>
        <p:spPr>
          <a:xfrm>
            <a:off x="5742709" y="1007318"/>
            <a:ext cx="706582" cy="276999"/>
          </a:xfrm>
          <a:prstGeom prst="rect">
            <a:avLst/>
          </a:prstGeom>
          <a:noFill/>
        </p:spPr>
        <p:txBody>
          <a:bodyPr wrap="square" rtlCol="0">
            <a:spAutoFit/>
          </a:bodyPr>
          <a:lstStyle/>
          <a:p>
            <a:pPr algn="ctr"/>
            <a:r>
              <a:rPr lang="en-US" sz="1200" b="1" dirty="0" smtClean="0"/>
              <a:t>Slide 1</a:t>
            </a:r>
            <a:endParaRPr lang="en-US" sz="1200" b="1" dirty="0"/>
          </a:p>
        </p:txBody>
      </p:sp>
    </p:spTree>
    <p:extLst>
      <p:ext uri="{BB962C8B-B14F-4D97-AF65-F5344CB8AC3E}">
        <p14:creationId xmlns:p14="http://schemas.microsoft.com/office/powerpoint/2010/main" val="275732204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153" y="385156"/>
            <a:ext cx="10334883" cy="820189"/>
          </a:xfrm>
        </p:spPr>
        <p:txBody>
          <a:bodyPr/>
          <a:lstStyle/>
          <a:p>
            <a:pPr algn="ctr"/>
            <a:r>
              <a:rPr lang="en-US" b="1" dirty="0">
                <a:effectLst/>
              </a:rPr>
              <a:t>Treating </a:t>
            </a:r>
            <a:r>
              <a:rPr lang="en-US" b="1" dirty="0" smtClean="0">
                <a:effectLst/>
              </a:rPr>
              <a:t>Electrical </a:t>
            </a:r>
            <a:r>
              <a:rPr lang="en-US" b="1" dirty="0">
                <a:effectLst/>
              </a:rPr>
              <a:t>Burns </a:t>
            </a:r>
            <a:endParaRPr lang="en-US" dirty="0"/>
          </a:p>
        </p:txBody>
      </p:sp>
      <p:sp>
        <p:nvSpPr>
          <p:cNvPr id="3" name="Content Placeholder 2"/>
          <p:cNvSpPr>
            <a:spLocks noGrp="1"/>
          </p:cNvSpPr>
          <p:nvPr>
            <p:ph idx="1"/>
          </p:nvPr>
        </p:nvSpPr>
        <p:spPr>
          <a:xfrm>
            <a:off x="507077" y="1363287"/>
            <a:ext cx="7240385" cy="4796444"/>
          </a:xfrm>
        </p:spPr>
        <p:txBody>
          <a:bodyPr>
            <a:noAutofit/>
          </a:bodyPr>
          <a:lstStyle/>
          <a:p>
            <a:pPr lvl="0"/>
            <a:r>
              <a:rPr lang="en-US" sz="1500" b="1" dirty="0" smtClean="0">
                <a:effectLst/>
              </a:rPr>
              <a:t>Push </a:t>
            </a:r>
            <a:r>
              <a:rPr lang="en-US" sz="1500" b="1" dirty="0">
                <a:effectLst/>
              </a:rPr>
              <a:t>the victim off of or away from the source of electricity — or push the source of electricity off of or away from the victim — using a dry non-conducting material (wood, plastic, cardboard) like a broom, stick, or chair. If available, also stand on something dry and non-conducting, like newspaper or a rubber mat, as you disengage the victim. If pushing does not work, use a dry rope or dry clothing to lift or drag the victim off of or away from the source of electricity. This method works better if there are two rescuers: one to lift the victim off and the other to push the electrical source away; </a:t>
            </a:r>
          </a:p>
          <a:p>
            <a:pPr lvl="0"/>
            <a:r>
              <a:rPr lang="en-US" sz="1500" b="1" dirty="0">
                <a:effectLst/>
              </a:rPr>
              <a:t>Check the victim’s breathing and pulse. Be prepared to administer mouth-to-mouth resuscitation or cardiopulmonary resuscitation (CPR) if the victim’s breathing is shallow or nonexistent or his/her pulse is dangerously slow or nonexistent; </a:t>
            </a:r>
          </a:p>
          <a:p>
            <a:pPr lvl="0"/>
            <a:r>
              <a:rPr lang="en-US" sz="1500" b="1" dirty="0">
                <a:effectLst/>
              </a:rPr>
              <a:t>Once you are sure the victim is breathing, take the time to call EMS if you or someone else has not already done so. 5. Check the victim for two burn sites — one where the electricity entered the body and one where it exited the body. Treat the burns by following steps four through nine for treating third-degree burns, including treating for shock and monitoring breathing. </a:t>
            </a:r>
            <a:endParaRPr lang="en-US" sz="1500" b="1" dirty="0"/>
          </a:p>
        </p:txBody>
      </p:sp>
      <p:pic>
        <p:nvPicPr>
          <p:cNvPr id="18434" name="Picture 2" descr="Electric Shock: Causes, Effects, &amp; Treatment Option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435052" y="1612668"/>
            <a:ext cx="3036512" cy="39069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6" name="TextBox 5"/>
          <p:cNvSpPr txBox="1"/>
          <p:nvPr/>
        </p:nvSpPr>
        <p:spPr>
          <a:xfrm>
            <a:off x="5253644" y="1105730"/>
            <a:ext cx="706582" cy="276999"/>
          </a:xfrm>
          <a:prstGeom prst="rect">
            <a:avLst/>
          </a:prstGeom>
          <a:noFill/>
        </p:spPr>
        <p:txBody>
          <a:bodyPr wrap="square" rtlCol="0">
            <a:spAutoFit/>
          </a:bodyPr>
          <a:lstStyle/>
          <a:p>
            <a:pPr algn="ctr"/>
            <a:r>
              <a:rPr lang="en-US" sz="1200" b="1" dirty="0" smtClean="0"/>
              <a:t>Slide 2</a:t>
            </a:r>
            <a:endParaRPr lang="en-US" sz="1200" b="1" dirty="0"/>
          </a:p>
        </p:txBody>
      </p:sp>
    </p:spTree>
    <p:extLst>
      <p:ext uri="{BB962C8B-B14F-4D97-AF65-F5344CB8AC3E}">
        <p14:creationId xmlns:p14="http://schemas.microsoft.com/office/powerpoint/2010/main" val="17674972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9905998" cy="1127760"/>
          </a:xfrm>
        </p:spPr>
        <p:txBody>
          <a:bodyPr/>
          <a:lstStyle/>
          <a:p>
            <a:r>
              <a:rPr lang="en-US" b="1" dirty="0">
                <a:solidFill>
                  <a:srgbClr val="00B0F0"/>
                </a:solidFill>
                <a:effectLst/>
              </a:rPr>
              <a:t>Chemical Burns </a:t>
            </a:r>
            <a:endParaRPr lang="en-US" dirty="0">
              <a:solidFill>
                <a:srgbClr val="00B0F0"/>
              </a:solidFill>
            </a:endParaRPr>
          </a:p>
        </p:txBody>
      </p:sp>
      <p:sp>
        <p:nvSpPr>
          <p:cNvPr id="4" name="Content Placeholder 3"/>
          <p:cNvSpPr>
            <a:spLocks noGrp="1"/>
          </p:cNvSpPr>
          <p:nvPr>
            <p:ph sz="half" idx="1"/>
          </p:nvPr>
        </p:nvSpPr>
        <p:spPr/>
        <p:txBody>
          <a:bodyPr>
            <a:normAutofit/>
          </a:bodyPr>
          <a:lstStyle/>
          <a:p>
            <a:endParaRPr lang="en-US"/>
          </a:p>
        </p:txBody>
      </p:sp>
      <p:sp>
        <p:nvSpPr>
          <p:cNvPr id="5" name="Content Placeholder 4"/>
          <p:cNvSpPr>
            <a:spLocks noGrp="1"/>
          </p:cNvSpPr>
          <p:nvPr>
            <p:ph sz="half" idx="2"/>
          </p:nvPr>
        </p:nvSpPr>
        <p:spPr>
          <a:xfrm>
            <a:off x="6935988" y="2376831"/>
            <a:ext cx="4488873" cy="4328379"/>
          </a:xfrm>
        </p:spPr>
        <p:txBody>
          <a:bodyPr>
            <a:normAutofit/>
          </a:bodyPr>
          <a:lstStyle/>
          <a:p>
            <a:pPr marL="0" indent="0">
              <a:buNone/>
            </a:pPr>
            <a:r>
              <a:rPr lang="en-US" b="1" dirty="0">
                <a:solidFill>
                  <a:srgbClr val="00B0F0"/>
                </a:solidFill>
                <a:effectLst/>
              </a:rPr>
              <a:t>Chemical burns occur when the skin or eyes come in contact with liquid or dry chemicals that are caustic or irritating. Around your house, you may have products like rust and paint removers and drain and cement cleaners that contain acids designed to eat away certain materials and bases (also called alkalis) used to cut through grease. If used carelessly or improperly, these products may also do the same to your clothes and skin.</a:t>
            </a:r>
          </a:p>
          <a:p>
            <a:endParaRPr lang="en-US" b="1" dirty="0">
              <a:solidFill>
                <a:srgbClr val="00B0F0"/>
              </a:solidFill>
            </a:endParaRPr>
          </a:p>
        </p:txBody>
      </p:sp>
      <p:pic>
        <p:nvPicPr>
          <p:cNvPr id="19458" name="Picture 2" descr="Region 5 Melissa Stoddard Norma Pancake - ppt download"/>
          <p:cNvPicPr>
            <a:picLocks noChangeAspect="1" noChangeArrowheads="1"/>
          </p:cNvPicPr>
          <p:nvPr/>
        </p:nvPicPr>
        <p:blipFill rotWithShape="1">
          <a:blip r:embed="rId2">
            <a:extLst>
              <a:ext uri="{28A0092B-C50C-407E-A947-70E740481C1C}">
                <a14:useLocalDpi xmlns:a14="http://schemas.microsoft.com/office/drawing/2010/main" val="0"/>
              </a:ext>
            </a:extLst>
          </a:blip>
          <a:srcRect t="8100" b="10150"/>
          <a:stretch/>
        </p:blipFill>
        <p:spPr bwMode="auto">
          <a:xfrm>
            <a:off x="592960" y="2524647"/>
            <a:ext cx="5884140" cy="360772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pic>
        <p:nvPicPr>
          <p:cNvPr id="12294" name="Picture 6" descr="Role of Chemical Science/ Chemistry in our life - Avens Blog | Avens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7771" y="164426"/>
            <a:ext cx="4025727" cy="2049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95197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219055"/>
            <a:ext cx="9905998" cy="1030933"/>
          </a:xfrm>
        </p:spPr>
        <p:txBody>
          <a:bodyPr/>
          <a:lstStyle/>
          <a:p>
            <a:pPr algn="ctr"/>
            <a:r>
              <a:rPr lang="en-US" b="1" dirty="0">
                <a:effectLst/>
              </a:rPr>
              <a:t>Treating Chemical Burns </a:t>
            </a:r>
            <a:endParaRPr lang="en-US" dirty="0"/>
          </a:p>
        </p:txBody>
      </p:sp>
      <p:sp>
        <p:nvSpPr>
          <p:cNvPr id="5" name="Content Placeholder 4"/>
          <p:cNvSpPr>
            <a:spLocks noGrp="1"/>
          </p:cNvSpPr>
          <p:nvPr>
            <p:ph sz="half" idx="2"/>
          </p:nvPr>
        </p:nvSpPr>
        <p:spPr>
          <a:xfrm>
            <a:off x="1141412" y="4414058"/>
            <a:ext cx="9905999" cy="1698413"/>
          </a:xfrm>
        </p:spPr>
        <p:txBody>
          <a:bodyPr>
            <a:noAutofit/>
          </a:bodyPr>
          <a:lstStyle/>
          <a:p>
            <a:pPr marL="0" indent="0">
              <a:buNone/>
            </a:pPr>
            <a:r>
              <a:rPr lang="en-US" sz="1600" b="1" dirty="0">
                <a:effectLst/>
              </a:rPr>
              <a:t>Treatment of chemical burns involves stopping the chemical action immediately by removing the chemical from the skin or eyes and by removing contaminated clothing that can transmit absorbed chemicals to the skin. Treatment will vary depending on the type of chemical involved, so if there are first aid instructions on the label of the chemical product causing the burn, follow those instructions. If not, use the following basic guidelines for treatment. </a:t>
            </a:r>
          </a:p>
          <a:p>
            <a:endParaRPr lang="en-US" sz="1600" b="1" dirty="0"/>
          </a:p>
        </p:txBody>
      </p:sp>
      <p:pic>
        <p:nvPicPr>
          <p:cNvPr id="20482" name="Picture 2" descr="Chemical Burns: Symptoms, Causes, Diagnosis, Treat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3113" y="1249988"/>
            <a:ext cx="6587759" cy="288885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244522622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62" y="443345"/>
            <a:ext cx="9905998" cy="1177637"/>
          </a:xfrm>
        </p:spPr>
        <p:txBody>
          <a:bodyPr/>
          <a:lstStyle/>
          <a:p>
            <a:r>
              <a:rPr lang="en-US" b="1" dirty="0">
                <a:effectLst/>
              </a:rPr>
              <a:t>Treatment for </a:t>
            </a:r>
            <a:r>
              <a:rPr lang="en-US" b="1" dirty="0" smtClean="0">
                <a:effectLst/>
              </a:rPr>
              <a:t/>
            </a:r>
            <a:br>
              <a:rPr lang="en-US" b="1" dirty="0" smtClean="0">
                <a:effectLst/>
              </a:rPr>
            </a:br>
            <a:r>
              <a:rPr lang="en-US" b="1" dirty="0" smtClean="0">
                <a:effectLst/>
              </a:rPr>
              <a:t>Chemical </a:t>
            </a:r>
            <a:r>
              <a:rPr lang="en-US" b="1" dirty="0">
                <a:effectLst/>
              </a:rPr>
              <a:t>Burns to the Skin </a:t>
            </a:r>
            <a:endParaRPr lang="en-US" dirty="0"/>
          </a:p>
        </p:txBody>
      </p:sp>
      <p:sp>
        <p:nvSpPr>
          <p:cNvPr id="3" name="Content Placeholder 2"/>
          <p:cNvSpPr>
            <a:spLocks noGrp="1"/>
          </p:cNvSpPr>
          <p:nvPr>
            <p:ph idx="1"/>
          </p:nvPr>
        </p:nvSpPr>
        <p:spPr>
          <a:xfrm>
            <a:off x="598516" y="1620983"/>
            <a:ext cx="6608619" cy="4505498"/>
          </a:xfrm>
        </p:spPr>
        <p:txBody>
          <a:bodyPr>
            <a:normAutofit fontScale="62500" lnSpcReduction="20000"/>
          </a:bodyPr>
          <a:lstStyle/>
          <a:p>
            <a:pPr lvl="0"/>
            <a:r>
              <a:rPr lang="en-US" b="1" dirty="0">
                <a:effectLst/>
              </a:rPr>
              <a:t>Depending on the extent of chemical coverage on the victim or in the area, consider wearing gloves and/or safety goggles, if available, to protect yourself from chemical injuries while assisting the victim; </a:t>
            </a:r>
          </a:p>
          <a:p>
            <a:pPr lvl="0"/>
            <a:r>
              <a:rPr lang="en-US" b="1" dirty="0">
                <a:effectLst/>
              </a:rPr>
              <a:t>Remove the victim’s contaminated jewelry and clothing, including shoes and socks where chemicals can collect;</a:t>
            </a:r>
          </a:p>
          <a:p>
            <a:pPr lvl="0"/>
            <a:r>
              <a:rPr lang="en-US" b="1" dirty="0">
                <a:effectLst/>
              </a:rPr>
              <a:t>Remove the chemical from the skin;</a:t>
            </a:r>
          </a:p>
          <a:p>
            <a:pPr lvl="1"/>
            <a:r>
              <a:rPr lang="en-US" b="1" dirty="0">
                <a:effectLst/>
              </a:rPr>
              <a:t>For liquid chemicals, flush them from the contaminated skin with large amounts of cool running water for at least 15 minutes. </a:t>
            </a:r>
          </a:p>
          <a:p>
            <a:pPr lvl="1"/>
            <a:r>
              <a:rPr lang="en-US" b="1" dirty="0">
                <a:effectLst/>
              </a:rPr>
              <a:t>For dry chemicals, brush them off the skin using a clean, dry cloth. Take care to keep the chemicals from blowing into your eyes or the victim’s eyes, and avoid brushing the chemicals onto your own skin. Then, if large amounts of water are available, flush the contaminated area for at least 15 minutes. If large amounts of water are not available, do not apply any water to the contaminated area, since small amounts of water can react with dry chemicals causing more burning. </a:t>
            </a:r>
          </a:p>
          <a:p>
            <a:pPr lvl="0"/>
            <a:r>
              <a:rPr lang="en-US" b="1" dirty="0">
                <a:effectLst/>
              </a:rPr>
              <a:t>Cover the burned area loosely with dry, clean bandages or clot </a:t>
            </a:r>
          </a:p>
          <a:p>
            <a:pPr lvl="0"/>
            <a:r>
              <a:rPr lang="en-US" b="1" dirty="0">
                <a:effectLst/>
              </a:rPr>
              <a:t>Minor chemical burns generally heal without further treatment; however, call for Emergency Services for: </a:t>
            </a:r>
          </a:p>
          <a:p>
            <a:pPr lvl="1"/>
            <a:r>
              <a:rPr lang="en-US" b="1" dirty="0">
                <a:effectLst/>
              </a:rPr>
              <a:t>any chemical burn to the face, hands, feet, genitalia, or joints </a:t>
            </a:r>
          </a:p>
          <a:p>
            <a:pPr lvl="1"/>
            <a:r>
              <a:rPr lang="en-US" b="1" dirty="0">
                <a:effectLst/>
              </a:rPr>
              <a:t>second-degree chemical burns over two to three inches in diameter </a:t>
            </a:r>
          </a:p>
          <a:p>
            <a:pPr lvl="1"/>
            <a:r>
              <a:rPr lang="en-US" b="1" dirty="0">
                <a:effectLst/>
              </a:rPr>
              <a:t>all third-degree chemical burns </a:t>
            </a:r>
          </a:p>
          <a:p>
            <a:pPr lvl="1"/>
            <a:r>
              <a:rPr lang="en-US" b="1" dirty="0">
                <a:effectLst/>
              </a:rPr>
              <a:t>if there is a systemic reaction to the chemical burn and/or chemical </a:t>
            </a:r>
            <a:r>
              <a:rPr lang="en-US" b="1" dirty="0" smtClean="0">
                <a:effectLst/>
              </a:rPr>
              <a:t>exposure</a:t>
            </a:r>
            <a:endParaRPr lang="en-US" b="1" dirty="0"/>
          </a:p>
        </p:txBody>
      </p:sp>
      <p:pic>
        <p:nvPicPr>
          <p:cNvPr id="21506" name="Picture 2" descr="7 Popular Household Items That Can Cause Chemical Burns"/>
          <p:cNvPicPr>
            <a:picLocks noChangeAspect="1" noChangeArrowheads="1"/>
          </p:cNvPicPr>
          <p:nvPr/>
        </p:nvPicPr>
        <p:blipFill rotWithShape="1">
          <a:blip r:embed="rId2">
            <a:extLst>
              <a:ext uri="{28A0092B-C50C-407E-A947-70E740481C1C}">
                <a14:useLocalDpi xmlns:a14="http://schemas.microsoft.com/office/drawing/2010/main" val="0"/>
              </a:ext>
            </a:extLst>
          </a:blip>
          <a:srcRect b="7162"/>
          <a:stretch/>
        </p:blipFill>
        <p:spPr bwMode="auto">
          <a:xfrm>
            <a:off x="7793618" y="757402"/>
            <a:ext cx="4031979" cy="55644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42039118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6771" y="227214"/>
            <a:ext cx="5893520" cy="1410393"/>
          </a:xfrm>
        </p:spPr>
        <p:txBody>
          <a:bodyPr/>
          <a:lstStyle/>
          <a:p>
            <a:pPr algn="ctr"/>
            <a:r>
              <a:rPr lang="en-US" b="1" dirty="0">
                <a:effectLst/>
              </a:rPr>
              <a:t>Treatment for Chemical </a:t>
            </a:r>
            <a:r>
              <a:rPr lang="en-US" b="1" dirty="0" smtClean="0">
                <a:effectLst/>
              </a:rPr>
              <a:t/>
            </a:r>
            <a:br>
              <a:rPr lang="en-US" b="1" dirty="0" smtClean="0">
                <a:effectLst/>
              </a:rPr>
            </a:br>
            <a:r>
              <a:rPr lang="en-US" b="1" dirty="0" smtClean="0">
                <a:effectLst/>
              </a:rPr>
              <a:t>Burns </a:t>
            </a:r>
            <a:r>
              <a:rPr lang="en-US" b="1" dirty="0">
                <a:effectLst/>
              </a:rPr>
              <a:t>to the Eyes </a:t>
            </a:r>
            <a:endParaRPr lang="en-US" dirty="0"/>
          </a:p>
        </p:txBody>
      </p:sp>
      <p:sp>
        <p:nvSpPr>
          <p:cNvPr id="3" name="Content Placeholder 2"/>
          <p:cNvSpPr>
            <a:spLocks noGrp="1"/>
          </p:cNvSpPr>
          <p:nvPr>
            <p:ph idx="1"/>
          </p:nvPr>
        </p:nvSpPr>
        <p:spPr>
          <a:xfrm>
            <a:off x="5411584" y="2019993"/>
            <a:ext cx="5910351" cy="3990109"/>
          </a:xfrm>
        </p:spPr>
        <p:txBody>
          <a:bodyPr>
            <a:normAutofit fontScale="92500"/>
          </a:bodyPr>
          <a:lstStyle/>
          <a:p>
            <a:pPr lvl="0"/>
            <a:r>
              <a:rPr lang="en-US" sz="1600" b="1" dirty="0">
                <a:effectLst/>
              </a:rPr>
              <a:t>Position the victim’s head so that the injured eye is lower than the uninjured eye. This will prevent the chemical from getting into the uninjured eye. If both eyes are injured, proceed to Step two; </a:t>
            </a:r>
          </a:p>
          <a:p>
            <a:pPr lvl="0"/>
            <a:r>
              <a:rPr lang="en-US" sz="1600" b="1" dirty="0">
                <a:effectLst/>
              </a:rPr>
              <a:t>If there is only one injured eye, hold the eyelids of the injured eye open and flush with water from the inner corner of the eye (closest to the nose) to the outer corner (closest to the ear). Flush for at least fifteen minutes. If both eyes are injured, flush both at the same time; </a:t>
            </a:r>
          </a:p>
          <a:p>
            <a:pPr lvl="0"/>
            <a:r>
              <a:rPr lang="en-US" sz="1600" b="1" dirty="0">
                <a:effectLst/>
              </a:rPr>
              <a:t>To keep the victim from moving his/her injured eye(s), have the victim close both eyes, then cover them with cloth pads or gauze taped loosely into place. Since eyes move together, both eyes must be closed and covered to keep the injured eye still; </a:t>
            </a:r>
          </a:p>
          <a:p>
            <a:pPr lvl="0"/>
            <a:r>
              <a:rPr lang="en-US" sz="1600" b="1" dirty="0">
                <a:effectLst/>
              </a:rPr>
              <a:t>Call for Emergency Medical Services or transport the victim to the emergency room. </a:t>
            </a:r>
          </a:p>
          <a:p>
            <a:endParaRPr lang="en-US" sz="1600" b="1" dirty="0"/>
          </a:p>
        </p:txBody>
      </p:sp>
      <p:pic>
        <p:nvPicPr>
          <p:cNvPr id="22532" name="Picture 4" descr="First Aid Eyes 420x594mm Po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0"/>
            <a:ext cx="4624243" cy="65409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361280898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393" y="1032183"/>
            <a:ext cx="10474037" cy="1905000"/>
          </a:xfrm>
        </p:spPr>
        <p:txBody>
          <a:bodyPr>
            <a:noAutofit/>
          </a:bodyPr>
          <a:lstStyle/>
          <a:p>
            <a:pPr algn="ctr"/>
            <a:r>
              <a:rPr lang="en-US" sz="3400" b="1" dirty="0" smtClean="0">
                <a:solidFill>
                  <a:srgbClr val="FFFF00"/>
                </a:solidFill>
              </a:rPr>
              <a:t>Note: as we develop this program, there will be a special section created for educators. There, we will be updating and adding material to our website. </a:t>
            </a:r>
            <a:endParaRPr lang="en-US" sz="3400" b="1" dirty="0">
              <a:solidFill>
                <a:srgbClr val="FFFF00"/>
              </a:solidFill>
            </a:endParaRPr>
          </a:p>
        </p:txBody>
      </p:sp>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5" name="Content Placeholder 4"/>
          <p:cNvSpPr txBox="1">
            <a:spLocks noGrp="1"/>
          </p:cNvSpPr>
          <p:nvPr>
            <p:ph idx="1"/>
          </p:nvPr>
        </p:nvSpPr>
        <p:spPr>
          <a:xfrm>
            <a:off x="1082041" y="4344143"/>
            <a:ext cx="9905998" cy="707886"/>
          </a:xfrm>
          <a:prstGeom prst="rect">
            <a:avLst/>
          </a:prstGeom>
          <a:noFill/>
        </p:spPr>
        <p:txBody>
          <a:bodyPr wrap="square" rtlCol="0">
            <a:spAutoFit/>
          </a:bodyPr>
          <a:lstStyle/>
          <a:p>
            <a:pPr marL="0" indent="0" algn="ctr">
              <a:buNone/>
            </a:pPr>
            <a:r>
              <a:rPr lang="en-US" sz="4000" b="1" dirty="0" smtClean="0">
                <a:solidFill>
                  <a:srgbClr val="FFFF00"/>
                </a:solidFill>
              </a:rPr>
              <a:t>www.UgandaHealthNews.com</a:t>
            </a:r>
            <a:endParaRPr lang="en-US" sz="4000" b="1" dirty="0">
              <a:solidFill>
                <a:srgbClr val="FFFF00"/>
              </a:solidFill>
            </a:endParaRPr>
          </a:p>
        </p:txBody>
      </p:sp>
    </p:spTree>
    <p:extLst>
      <p:ext uri="{BB962C8B-B14F-4D97-AF65-F5344CB8AC3E}">
        <p14:creationId xmlns:p14="http://schemas.microsoft.com/office/powerpoint/2010/main" val="214729958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
        <p:nvSpPr>
          <p:cNvPr id="5" name="Content Placeholder 4"/>
          <p:cNvSpPr txBox="1">
            <a:spLocks noGrp="1"/>
          </p:cNvSpPr>
          <p:nvPr>
            <p:ph idx="1"/>
          </p:nvPr>
        </p:nvSpPr>
        <p:spPr>
          <a:xfrm>
            <a:off x="1143001" y="2721114"/>
            <a:ext cx="9905998" cy="707886"/>
          </a:xfrm>
          <a:prstGeom prst="rect">
            <a:avLst/>
          </a:prstGeom>
          <a:noFill/>
        </p:spPr>
        <p:txBody>
          <a:bodyPr wrap="square" rtlCol="0">
            <a:spAutoFit/>
          </a:bodyPr>
          <a:lstStyle/>
          <a:p>
            <a:pPr marL="0" indent="0" algn="ctr">
              <a:buNone/>
            </a:pPr>
            <a:r>
              <a:rPr lang="en-US" sz="4000" b="1" dirty="0" smtClean="0">
                <a:solidFill>
                  <a:srgbClr val="FFFF00"/>
                </a:solidFill>
              </a:rPr>
              <a:t>www.UgandaHealthNews.com</a:t>
            </a:r>
            <a:endParaRPr lang="en-US" sz="4000" b="1" dirty="0">
              <a:solidFill>
                <a:srgbClr val="FFFF00"/>
              </a:solidFill>
            </a:endParaRPr>
          </a:p>
        </p:txBody>
      </p:sp>
    </p:spTree>
    <p:extLst>
      <p:ext uri="{BB962C8B-B14F-4D97-AF65-F5344CB8AC3E}">
        <p14:creationId xmlns:p14="http://schemas.microsoft.com/office/powerpoint/2010/main" val="326425766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2"/>
            <a:ext cx="8676222" cy="1277388"/>
          </a:xfrm>
        </p:spPr>
        <p:txBody>
          <a:bodyPr/>
          <a:lstStyle/>
          <a:p>
            <a:r>
              <a:rPr lang="en-GB" b="1" dirty="0">
                <a:effectLst/>
              </a:rPr>
              <a:t>BURNS </a:t>
            </a:r>
            <a:r>
              <a:rPr lang="en-GB" b="1" dirty="0" smtClean="0">
                <a:effectLst/>
              </a:rPr>
              <a:t>&amp; </a:t>
            </a:r>
            <a:r>
              <a:rPr lang="en-GB" b="1" dirty="0">
                <a:effectLst/>
              </a:rPr>
              <a:t>SCALDS</a:t>
            </a:r>
            <a:endParaRPr lang="en-US" dirty="0">
              <a:effectLst/>
            </a:endParaRPr>
          </a:p>
        </p:txBody>
      </p:sp>
      <p:sp>
        <p:nvSpPr>
          <p:cNvPr id="3" name="Subtitle 2"/>
          <p:cNvSpPr>
            <a:spLocks noGrp="1"/>
          </p:cNvSpPr>
          <p:nvPr>
            <p:ph type="subTitle" idx="1"/>
          </p:nvPr>
        </p:nvSpPr>
        <p:spPr>
          <a:xfrm>
            <a:off x="1573304" y="2171058"/>
            <a:ext cx="8676222" cy="1905000"/>
          </a:xfrm>
        </p:spPr>
        <p:txBody>
          <a:bodyPr/>
          <a:lstStyle/>
          <a:p>
            <a:r>
              <a:rPr lang="en-GB" b="1" dirty="0">
                <a:effectLst/>
              </a:rPr>
              <a:t>Lesson Plan</a:t>
            </a:r>
            <a:endParaRPr lang="en-US" dirty="0">
              <a:effectLst/>
            </a:endParaRPr>
          </a:p>
          <a:p>
            <a:r>
              <a:rPr lang="en-GB" b="1" i="1" dirty="0">
                <a:effectLst/>
              </a:rPr>
              <a:t>Sample #1 – Draft For </a:t>
            </a:r>
            <a:r>
              <a:rPr lang="en-GB" b="1" i="1" dirty="0" smtClean="0">
                <a:effectLst/>
              </a:rPr>
              <a:t>Discussion</a:t>
            </a:r>
          </a:p>
          <a:p>
            <a:endParaRPr lang="en-GB" b="1" i="1" dirty="0">
              <a:effectLst/>
            </a:endParaRPr>
          </a:p>
          <a:p>
            <a:r>
              <a:rPr lang="en-GB" b="1" i="1" dirty="0" smtClean="0">
                <a:solidFill>
                  <a:srgbClr val="FFFF00"/>
                </a:solidFill>
                <a:effectLst/>
              </a:rPr>
              <a:t>This Is Our First Presentation In Uganda</a:t>
            </a:r>
            <a:endParaRPr lang="en-US" b="1" dirty="0">
              <a:solidFill>
                <a:srgbClr val="FFFF00"/>
              </a:solidFill>
              <a:effectLst/>
            </a:endParaRPr>
          </a:p>
        </p:txBody>
      </p:sp>
      <p:pic>
        <p:nvPicPr>
          <p:cNvPr id="2052" name="Picture 4" descr="11 Daycare Lesson Planning Tips for Your Classroom | Proc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520" y="3429000"/>
            <a:ext cx="2471247" cy="205856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ditable and printable lesson plan templ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790" y="3429000"/>
            <a:ext cx="3225472" cy="24191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27562869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2341417"/>
          </a:xfrm>
        </p:spPr>
        <p:txBody>
          <a:bodyPr/>
          <a:lstStyle/>
          <a:p>
            <a:endParaRPr lang="en-US" dirty="0">
              <a:effectLst/>
            </a:endParaRPr>
          </a:p>
        </p:txBody>
      </p:sp>
      <p:sp>
        <p:nvSpPr>
          <p:cNvPr id="3" name="Subtitle 2"/>
          <p:cNvSpPr>
            <a:spLocks noGrp="1"/>
          </p:cNvSpPr>
          <p:nvPr>
            <p:ph type="subTitle" idx="1"/>
          </p:nvPr>
        </p:nvSpPr>
        <p:spPr>
          <a:xfrm>
            <a:off x="1517073" y="3429000"/>
            <a:ext cx="9035934" cy="2207029"/>
          </a:xfrm>
        </p:spPr>
        <p:txBody>
          <a:bodyPr>
            <a:normAutofit fontScale="85000" lnSpcReduction="20000"/>
          </a:bodyPr>
          <a:lstStyle/>
          <a:p>
            <a:r>
              <a:rPr lang="en-US" sz="3000" b="1" i="1" dirty="0" smtClean="0">
                <a:solidFill>
                  <a:srgbClr val="FF0000"/>
                </a:solidFill>
                <a:effectLst/>
              </a:rPr>
              <a:t>This Material is designed to:</a:t>
            </a:r>
            <a:endParaRPr lang="en-US" sz="3000" b="1" dirty="0">
              <a:solidFill>
                <a:srgbClr val="FF0000"/>
              </a:solidFill>
              <a:effectLst/>
            </a:endParaRPr>
          </a:p>
          <a:p>
            <a:pPr lvl="0"/>
            <a:r>
              <a:rPr lang="en-US" b="1" dirty="0" smtClean="0">
                <a:effectLst/>
              </a:rPr>
              <a:t>Educate </a:t>
            </a:r>
            <a:r>
              <a:rPr lang="en-US" b="1" dirty="0">
                <a:effectLst/>
              </a:rPr>
              <a:t>Educators so they can then educate </a:t>
            </a:r>
            <a:r>
              <a:rPr lang="en-US" b="1" dirty="0" smtClean="0">
                <a:effectLst/>
              </a:rPr>
              <a:t>students</a:t>
            </a:r>
            <a:endParaRPr lang="en-US" b="1" dirty="0">
              <a:effectLst/>
            </a:endParaRPr>
          </a:p>
          <a:p>
            <a:pPr lvl="0"/>
            <a:r>
              <a:rPr lang="en-US" b="1" dirty="0">
                <a:effectLst/>
              </a:rPr>
              <a:t>B</a:t>
            </a:r>
            <a:r>
              <a:rPr lang="en-US" b="1" dirty="0" smtClean="0">
                <a:effectLst/>
              </a:rPr>
              <a:t>e </a:t>
            </a:r>
            <a:r>
              <a:rPr lang="en-US" b="1" dirty="0">
                <a:effectLst/>
              </a:rPr>
              <a:t>taught in one class </a:t>
            </a:r>
            <a:r>
              <a:rPr lang="en-US" b="1" dirty="0" smtClean="0">
                <a:effectLst/>
              </a:rPr>
              <a:t>period</a:t>
            </a:r>
          </a:p>
          <a:p>
            <a:pPr lvl="0"/>
            <a:r>
              <a:rPr lang="en-US" b="1" dirty="0" smtClean="0">
                <a:effectLst/>
              </a:rPr>
              <a:t>Provide additional online support</a:t>
            </a:r>
            <a:endParaRPr lang="en-US" b="1" dirty="0">
              <a:effectLst/>
            </a:endParaRPr>
          </a:p>
          <a:p>
            <a:pPr lvl="0"/>
            <a:r>
              <a:rPr lang="en-US" b="1" dirty="0" smtClean="0">
                <a:effectLst/>
              </a:rPr>
              <a:t>Ensure that students will receive one </a:t>
            </a:r>
            <a:r>
              <a:rPr lang="en-US" b="1" dirty="0">
                <a:effectLst/>
              </a:rPr>
              <a:t>hour of education per </a:t>
            </a:r>
            <a:r>
              <a:rPr lang="en-US" b="1" dirty="0" smtClean="0">
                <a:effectLst/>
              </a:rPr>
              <a:t>day</a:t>
            </a:r>
          </a:p>
          <a:p>
            <a:pPr lvl="0"/>
            <a:r>
              <a:rPr lang="en-US" b="1" dirty="0" smtClean="0">
                <a:effectLst/>
              </a:rPr>
              <a:t>for </a:t>
            </a:r>
            <a:r>
              <a:rPr lang="en-US" b="1" dirty="0">
                <a:effectLst/>
              </a:rPr>
              <a:t>one full week, per </a:t>
            </a:r>
            <a:r>
              <a:rPr lang="en-US" b="1" dirty="0" smtClean="0">
                <a:effectLst/>
              </a:rPr>
              <a:t>subject</a:t>
            </a:r>
            <a:endParaRPr lang="en-US" b="1" dirty="0">
              <a:effectLst/>
            </a:endParaRPr>
          </a:p>
        </p:txBody>
      </p:sp>
      <p:pic>
        <p:nvPicPr>
          <p:cNvPr id="3074" name="Picture 2" descr="Microsoft Apps"/>
          <p:cNvPicPr>
            <a:picLocks noChangeAspect="1" noChangeArrowheads="1"/>
          </p:cNvPicPr>
          <p:nvPr/>
        </p:nvPicPr>
        <p:blipFill rotWithShape="1">
          <a:blip r:embed="rId2">
            <a:extLst>
              <a:ext uri="{28A0092B-C50C-407E-A947-70E740481C1C}">
                <a14:useLocalDpi xmlns:a14="http://schemas.microsoft.com/office/drawing/2010/main" val="0"/>
              </a:ext>
            </a:extLst>
          </a:blip>
          <a:srcRect t="14607" b="16445"/>
          <a:stretch/>
        </p:blipFill>
        <p:spPr bwMode="auto">
          <a:xfrm>
            <a:off x="1687484" y="609601"/>
            <a:ext cx="8739750" cy="22666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57412226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rPr>
              <a:t>Materials</a:t>
            </a:r>
            <a:endParaRPr lang="en-US" dirty="0"/>
          </a:p>
        </p:txBody>
      </p:sp>
      <p:sp>
        <p:nvSpPr>
          <p:cNvPr id="3" name="Content Placeholder 2"/>
          <p:cNvSpPr>
            <a:spLocks noGrp="1"/>
          </p:cNvSpPr>
          <p:nvPr>
            <p:ph idx="1"/>
          </p:nvPr>
        </p:nvSpPr>
        <p:spPr>
          <a:xfrm>
            <a:off x="673330" y="3009207"/>
            <a:ext cx="10798233" cy="2781993"/>
          </a:xfrm>
        </p:spPr>
        <p:txBody>
          <a:bodyPr/>
          <a:lstStyle/>
          <a:p>
            <a:pPr marL="0" indent="0" algn="ctr">
              <a:buNone/>
            </a:pPr>
            <a:r>
              <a:rPr lang="en-US" sz="3600" b="1" i="1" dirty="0" smtClean="0">
                <a:solidFill>
                  <a:srgbClr val="FFFF00"/>
                </a:solidFill>
                <a:effectLst/>
              </a:rPr>
              <a:t>Additional Material Being </a:t>
            </a:r>
            <a:r>
              <a:rPr lang="en-US" sz="3600" b="1" i="1" dirty="0">
                <a:solidFill>
                  <a:srgbClr val="FFFF00"/>
                </a:solidFill>
                <a:effectLst/>
              </a:rPr>
              <a:t>C</a:t>
            </a:r>
            <a:r>
              <a:rPr lang="en-US" sz="3600" b="1" i="1" dirty="0" smtClean="0">
                <a:solidFill>
                  <a:srgbClr val="FFFF00"/>
                </a:solidFill>
                <a:effectLst/>
              </a:rPr>
              <a:t>reated:</a:t>
            </a:r>
            <a:endParaRPr lang="en-US" sz="3600" b="1" dirty="0">
              <a:solidFill>
                <a:srgbClr val="FFFF00"/>
              </a:solidFill>
              <a:effectLst/>
            </a:endParaRPr>
          </a:p>
          <a:p>
            <a:pPr marL="0" lvl="0" indent="0" algn="ctr">
              <a:buNone/>
            </a:pPr>
            <a:r>
              <a:rPr lang="en-US" b="1" dirty="0" smtClean="0">
                <a:effectLst/>
              </a:rPr>
              <a:t> Subject based narratives (To help you teach more effectively)</a:t>
            </a:r>
            <a:endParaRPr lang="en-US" b="1" dirty="0">
              <a:effectLst/>
            </a:endParaRPr>
          </a:p>
          <a:p>
            <a:pPr marL="0" lvl="0" indent="0" algn="ctr">
              <a:buNone/>
            </a:pPr>
            <a:r>
              <a:rPr lang="en-US" b="1" dirty="0" smtClean="0">
                <a:effectLst/>
              </a:rPr>
              <a:t> </a:t>
            </a:r>
            <a:r>
              <a:rPr lang="en-US" b="1" dirty="0">
                <a:effectLst/>
              </a:rPr>
              <a:t>V</a:t>
            </a:r>
            <a:r>
              <a:rPr lang="en-US" b="1" dirty="0" smtClean="0">
                <a:effectLst/>
              </a:rPr>
              <a:t>ideo and slide shows to support the creative narrative</a:t>
            </a:r>
            <a:endParaRPr lang="en-US" b="1" dirty="0">
              <a:effectLst/>
            </a:endParaRPr>
          </a:p>
          <a:p>
            <a:pPr marL="0" lvl="0" indent="0" algn="ctr">
              <a:buNone/>
            </a:pPr>
            <a:r>
              <a:rPr lang="en-US" b="1" dirty="0" smtClean="0">
                <a:effectLst/>
              </a:rPr>
              <a:t>Handouts </a:t>
            </a:r>
            <a:r>
              <a:rPr lang="en-US" b="1" dirty="0">
                <a:effectLst/>
              </a:rPr>
              <a:t>– will depend on the material - one or </a:t>
            </a:r>
            <a:r>
              <a:rPr lang="en-US" b="1" dirty="0" smtClean="0">
                <a:effectLst/>
              </a:rPr>
              <a:t>multiple</a:t>
            </a:r>
          </a:p>
          <a:p>
            <a:pPr marL="0" lvl="0" indent="0" algn="ctr">
              <a:buNone/>
            </a:pPr>
            <a:r>
              <a:rPr lang="en-US" sz="2800" b="1" dirty="0" smtClean="0">
                <a:solidFill>
                  <a:srgbClr val="FFFF00"/>
                </a:solidFill>
                <a:effectLst/>
              </a:rPr>
              <a:t>All material will be produced in English, Luganda and Swahili</a:t>
            </a:r>
            <a:endParaRPr lang="en-US" sz="2800" b="1" dirty="0">
              <a:solidFill>
                <a:srgbClr val="FFFF00"/>
              </a:solidFill>
              <a:effectLst/>
            </a:endParaRPr>
          </a:p>
        </p:txBody>
      </p:sp>
      <p:pic>
        <p:nvPicPr>
          <p:cNvPr id="4098" name="Picture 2" descr="What is Materials Science?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0171" y="205160"/>
            <a:ext cx="4499552" cy="253099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2869225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2944" y="214746"/>
            <a:ext cx="6450473" cy="1905000"/>
          </a:xfrm>
        </p:spPr>
        <p:txBody>
          <a:bodyPr>
            <a:normAutofit/>
          </a:bodyPr>
          <a:lstStyle/>
          <a:p>
            <a:pPr algn="ctr"/>
            <a:r>
              <a:rPr lang="en-US" b="1" dirty="0" smtClean="0">
                <a:effectLst/>
              </a:rPr>
              <a:t>Educator Goal(s):</a:t>
            </a:r>
            <a:r>
              <a:rPr lang="en-US" b="1" dirty="0" smtClean="0">
                <a:effectLst/>
              </a:rPr>
              <a:t/>
            </a:r>
            <a:br>
              <a:rPr lang="en-US" b="1" dirty="0" smtClean="0">
                <a:effectLst/>
              </a:rPr>
            </a:br>
            <a:r>
              <a:rPr lang="en-US" sz="2000" b="1" i="1" dirty="0">
                <a:solidFill>
                  <a:srgbClr val="FFFF00"/>
                </a:solidFill>
                <a:effectLst/>
              </a:rPr>
              <a:t>Educators will be able to do the following by the end of their training:</a:t>
            </a:r>
            <a:r>
              <a:rPr lang="en-US" sz="2000" b="1" dirty="0">
                <a:effectLst/>
              </a:rPr>
              <a:t/>
            </a:r>
            <a:br>
              <a:rPr lang="en-US" sz="2000" b="1" dirty="0">
                <a:effectLst/>
              </a:rPr>
            </a:br>
            <a:endParaRPr lang="en-US" sz="2000" dirty="0"/>
          </a:p>
        </p:txBody>
      </p:sp>
      <p:sp>
        <p:nvSpPr>
          <p:cNvPr id="3" name="Content Placeholder 2"/>
          <p:cNvSpPr>
            <a:spLocks noGrp="1"/>
          </p:cNvSpPr>
          <p:nvPr>
            <p:ph idx="1"/>
          </p:nvPr>
        </p:nvSpPr>
        <p:spPr>
          <a:xfrm>
            <a:off x="4862944" y="2119746"/>
            <a:ext cx="6791295" cy="4297680"/>
          </a:xfrm>
        </p:spPr>
        <p:txBody>
          <a:bodyPr>
            <a:normAutofit fontScale="92500" lnSpcReduction="10000"/>
          </a:bodyPr>
          <a:lstStyle/>
          <a:p>
            <a:pPr marL="0" lvl="0" indent="0" algn="ctr">
              <a:buNone/>
            </a:pPr>
            <a:r>
              <a:rPr lang="en-US" b="1" dirty="0" smtClean="0">
                <a:effectLst/>
              </a:rPr>
              <a:t>Have </a:t>
            </a:r>
            <a:r>
              <a:rPr lang="en-US" b="1" dirty="0">
                <a:effectLst/>
              </a:rPr>
              <a:t>enough training to effectively </a:t>
            </a:r>
            <a:r>
              <a:rPr lang="en-US" b="1" dirty="0" smtClean="0">
                <a:effectLst/>
              </a:rPr>
              <a:t>create and follow lesson plans for use in their </a:t>
            </a:r>
            <a:r>
              <a:rPr lang="en-US" b="1" dirty="0">
                <a:effectLst/>
              </a:rPr>
              <a:t>respective classroom(s</a:t>
            </a:r>
            <a:r>
              <a:rPr lang="en-US" b="1" dirty="0" smtClean="0">
                <a:effectLst/>
              </a:rPr>
              <a:t>)</a:t>
            </a:r>
          </a:p>
          <a:p>
            <a:pPr marL="0" lvl="0" indent="0" algn="ctr">
              <a:buNone/>
            </a:pPr>
            <a:endParaRPr lang="en-US" b="1" dirty="0">
              <a:effectLst/>
            </a:endParaRPr>
          </a:p>
          <a:p>
            <a:pPr marL="0" lvl="0" indent="0" algn="ctr">
              <a:buNone/>
            </a:pPr>
            <a:r>
              <a:rPr lang="en-US" b="1" dirty="0">
                <a:effectLst/>
              </a:rPr>
              <a:t>Be able to extrapolate </a:t>
            </a:r>
            <a:r>
              <a:rPr lang="en-US" b="1" dirty="0" smtClean="0">
                <a:effectLst/>
              </a:rPr>
              <a:t>information for the appropriate grade level - K-12</a:t>
            </a:r>
          </a:p>
          <a:p>
            <a:pPr marL="0" lvl="0" indent="0" algn="ctr">
              <a:buNone/>
            </a:pPr>
            <a:endParaRPr lang="en-US" b="1" dirty="0">
              <a:effectLst/>
            </a:endParaRPr>
          </a:p>
          <a:p>
            <a:pPr marL="0" lvl="0" indent="0" algn="ctr">
              <a:buNone/>
            </a:pPr>
            <a:r>
              <a:rPr lang="en-US" b="1" dirty="0" smtClean="0">
                <a:effectLst/>
              </a:rPr>
              <a:t>Suggest ideas and report </a:t>
            </a:r>
            <a:r>
              <a:rPr lang="en-US" b="1" dirty="0">
                <a:effectLst/>
              </a:rPr>
              <a:t>“structural bugs” that they may </a:t>
            </a:r>
            <a:r>
              <a:rPr lang="en-US" b="1" dirty="0" smtClean="0">
                <a:effectLst/>
              </a:rPr>
              <a:t>encounter so </a:t>
            </a:r>
            <a:r>
              <a:rPr lang="en-US" b="1" dirty="0">
                <a:effectLst/>
              </a:rPr>
              <a:t>they can be addressed, but share their lesson plans by placing them in an online archive for future use </a:t>
            </a:r>
            <a:endParaRPr lang="en-US" b="1" dirty="0" smtClean="0">
              <a:effectLst/>
            </a:endParaRPr>
          </a:p>
          <a:p>
            <a:pPr marL="0" lvl="0" indent="0" algn="ctr">
              <a:buNone/>
            </a:pPr>
            <a:endParaRPr lang="en-US" b="1" dirty="0">
              <a:effectLst/>
            </a:endParaRPr>
          </a:p>
          <a:p>
            <a:pPr marL="0" lvl="0" indent="0" algn="ctr">
              <a:buNone/>
            </a:pPr>
            <a:r>
              <a:rPr lang="en-US" b="1" dirty="0" smtClean="0">
                <a:effectLst/>
              </a:rPr>
              <a:t>Use our website’s soon-to-be Educator Interface to find selected information, share ideas and receive support</a:t>
            </a:r>
            <a:endParaRPr lang="en-US" b="1" dirty="0">
              <a:effectLst/>
            </a:endParaRPr>
          </a:p>
        </p:txBody>
      </p:sp>
      <p:pic>
        <p:nvPicPr>
          <p:cNvPr id="5122" name="Picture 2" descr="How can we set goals that a whole team can hon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595" y="1087903"/>
            <a:ext cx="4115520" cy="5329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1953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816340" cy="1905000"/>
          </a:xfrm>
        </p:spPr>
        <p:txBody>
          <a:bodyPr>
            <a:normAutofit/>
          </a:bodyPr>
          <a:lstStyle/>
          <a:p>
            <a:pPr algn="ctr"/>
            <a:r>
              <a:rPr lang="en-US" b="1" dirty="0" smtClean="0">
                <a:effectLst/>
              </a:rPr>
              <a:t>Student Goal(s):</a:t>
            </a:r>
            <a:r>
              <a:rPr lang="en-US" i="1" dirty="0" smtClean="0">
                <a:effectLst/>
              </a:rPr>
              <a:t/>
            </a:r>
            <a:br>
              <a:rPr lang="en-US" i="1" dirty="0" smtClean="0">
                <a:effectLst/>
              </a:rPr>
            </a:br>
            <a:r>
              <a:rPr lang="en-US" sz="2000" b="1" i="1" dirty="0">
                <a:solidFill>
                  <a:srgbClr val="FFFF00"/>
                </a:solidFill>
                <a:effectLst/>
              </a:rPr>
              <a:t>Students will be able to do the following by the end of this </a:t>
            </a:r>
            <a:r>
              <a:rPr lang="en-US" sz="2000" b="1" i="1" dirty="0" smtClean="0">
                <a:solidFill>
                  <a:srgbClr val="FFFF00"/>
                </a:solidFill>
                <a:effectLst/>
              </a:rPr>
              <a:t>lesson:</a:t>
            </a:r>
            <a:r>
              <a:rPr lang="en-US" sz="1600" b="1" dirty="0">
                <a:solidFill>
                  <a:srgbClr val="FFFF00"/>
                </a:solidFill>
                <a:effectLst/>
              </a:rPr>
              <a:t/>
            </a:r>
            <a:br>
              <a:rPr lang="en-US" sz="1600" b="1" dirty="0">
                <a:solidFill>
                  <a:srgbClr val="FFFF00"/>
                </a:solidFill>
                <a:effectLst/>
              </a:rPr>
            </a:br>
            <a:r>
              <a:rPr lang="en-US" i="1" dirty="0" smtClean="0">
                <a:effectLst/>
              </a:rPr>
              <a:t> </a:t>
            </a:r>
            <a:endParaRPr lang="en-US" dirty="0"/>
          </a:p>
        </p:txBody>
      </p:sp>
      <p:sp>
        <p:nvSpPr>
          <p:cNvPr id="3" name="Content Placeholder 2"/>
          <p:cNvSpPr>
            <a:spLocks noGrp="1"/>
          </p:cNvSpPr>
          <p:nvPr>
            <p:ph idx="1"/>
          </p:nvPr>
        </p:nvSpPr>
        <p:spPr>
          <a:xfrm>
            <a:off x="886085" y="2202873"/>
            <a:ext cx="5813973" cy="3732414"/>
          </a:xfrm>
        </p:spPr>
        <p:txBody>
          <a:bodyPr>
            <a:normAutofit/>
          </a:bodyPr>
          <a:lstStyle/>
          <a:p>
            <a:pPr marL="457200" lvl="1" indent="0">
              <a:buNone/>
            </a:pPr>
            <a:r>
              <a:rPr lang="en-GB" b="1" dirty="0" smtClean="0">
                <a:effectLst/>
              </a:rPr>
              <a:t>- Recognize </a:t>
            </a:r>
            <a:r>
              <a:rPr lang="en-GB" b="1" dirty="0">
                <a:effectLst/>
              </a:rPr>
              <a:t>a burn and/or a </a:t>
            </a:r>
            <a:r>
              <a:rPr lang="en-GB" b="1" dirty="0" smtClean="0">
                <a:effectLst/>
              </a:rPr>
              <a:t>scald</a:t>
            </a:r>
          </a:p>
          <a:p>
            <a:pPr marL="457200" lvl="1" indent="0">
              <a:buNone/>
            </a:pPr>
            <a:endParaRPr lang="en-US" b="1" dirty="0">
              <a:effectLst/>
            </a:endParaRPr>
          </a:p>
          <a:p>
            <a:pPr marL="457200" lvl="1" indent="0">
              <a:buNone/>
            </a:pPr>
            <a:r>
              <a:rPr lang="en-GB" b="1" dirty="0" smtClean="0">
                <a:effectLst/>
              </a:rPr>
              <a:t>- Treat </a:t>
            </a:r>
            <a:r>
              <a:rPr lang="en-GB" b="1" dirty="0">
                <a:effectLst/>
              </a:rPr>
              <a:t>the </a:t>
            </a:r>
            <a:r>
              <a:rPr lang="en-GB" b="1" dirty="0" smtClean="0">
                <a:effectLst/>
              </a:rPr>
              <a:t>burn</a:t>
            </a:r>
            <a:endParaRPr lang="en-GB" b="1" dirty="0">
              <a:effectLst/>
            </a:endParaRPr>
          </a:p>
          <a:p>
            <a:pPr marL="457200" lvl="1" indent="0">
              <a:buNone/>
            </a:pPr>
            <a:endParaRPr lang="en-US" b="1" dirty="0">
              <a:effectLst/>
            </a:endParaRPr>
          </a:p>
          <a:p>
            <a:pPr marL="457200" lvl="1" indent="0">
              <a:buNone/>
            </a:pPr>
            <a:r>
              <a:rPr lang="en-GB" b="1" dirty="0" smtClean="0">
                <a:solidFill>
                  <a:srgbClr val="00B0F0"/>
                </a:solidFill>
                <a:effectLst/>
              </a:rPr>
              <a:t>- Be </a:t>
            </a:r>
            <a:r>
              <a:rPr lang="en-GB" b="1" dirty="0">
                <a:solidFill>
                  <a:srgbClr val="00B0F0"/>
                </a:solidFill>
                <a:effectLst/>
              </a:rPr>
              <a:t>able to determine which burns need advanced medical treatment and which </a:t>
            </a:r>
            <a:r>
              <a:rPr lang="en-GB" b="1" dirty="0" smtClean="0">
                <a:solidFill>
                  <a:srgbClr val="00B0F0"/>
                </a:solidFill>
                <a:effectLst/>
              </a:rPr>
              <a:t>don’t</a:t>
            </a:r>
          </a:p>
          <a:p>
            <a:pPr marL="457200" lvl="1" indent="0">
              <a:buNone/>
            </a:pPr>
            <a:endParaRPr lang="en-US" b="1" dirty="0">
              <a:effectLst/>
            </a:endParaRPr>
          </a:p>
          <a:p>
            <a:pPr marL="457200" lvl="1" indent="0">
              <a:buNone/>
            </a:pPr>
            <a:r>
              <a:rPr lang="en-GB" b="1" dirty="0" smtClean="0">
                <a:effectLst/>
              </a:rPr>
              <a:t>- Help </a:t>
            </a:r>
            <a:r>
              <a:rPr lang="en-GB" b="1" dirty="0">
                <a:effectLst/>
              </a:rPr>
              <a:t>protect the burn until medical treatment is available (if needed</a:t>
            </a:r>
            <a:r>
              <a:rPr lang="en-GB" b="1" dirty="0" smtClean="0">
                <a:effectLst/>
              </a:rPr>
              <a:t>) </a:t>
            </a:r>
            <a:endParaRPr lang="en-US" b="1" dirty="0">
              <a:effectLst/>
            </a:endParaRPr>
          </a:p>
        </p:txBody>
      </p:sp>
      <p:pic>
        <p:nvPicPr>
          <p:cNvPr id="6146" name="Picture 2" descr="Top 5 goals for your business' company cul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081" y="1295790"/>
            <a:ext cx="4482927" cy="449541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spTree>
    <p:extLst>
      <p:ext uri="{BB962C8B-B14F-4D97-AF65-F5344CB8AC3E}">
        <p14:creationId xmlns:p14="http://schemas.microsoft.com/office/powerpoint/2010/main" val="103630026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149" y="2161309"/>
            <a:ext cx="10590415" cy="3963785"/>
          </a:xfrm>
        </p:spPr>
        <p:txBody>
          <a:bodyPr>
            <a:noAutofit/>
          </a:bodyPr>
          <a:lstStyle/>
          <a:p>
            <a:pPr marL="0" indent="0">
              <a:buNone/>
            </a:pPr>
            <a:r>
              <a:rPr lang="en-US" sz="1600" b="1" dirty="0" smtClean="0">
                <a:effectLst/>
              </a:rPr>
              <a:t>We suggest that every </a:t>
            </a:r>
            <a:r>
              <a:rPr lang="en-US" sz="1600" b="1" dirty="0">
                <a:effectLst/>
              </a:rPr>
              <a:t>day, for one week, each class </a:t>
            </a:r>
            <a:r>
              <a:rPr lang="en-US" sz="1600" b="1" dirty="0" smtClean="0">
                <a:effectLst/>
              </a:rPr>
              <a:t>conduct about an hours worth of training/education/instruction. This will be based on the educator’s needs</a:t>
            </a:r>
            <a:r>
              <a:rPr lang="en-US" sz="1600" b="1" dirty="0">
                <a:effectLst/>
              </a:rPr>
              <a:t>, understanding and number of students. </a:t>
            </a:r>
            <a:r>
              <a:rPr lang="en-US" sz="1600" b="1" dirty="0" smtClean="0">
                <a:effectLst/>
              </a:rPr>
              <a:t>As such, this is a suggested amount of time, and obviously based on classroom dynamics, the </a:t>
            </a:r>
            <a:r>
              <a:rPr lang="en-US" sz="1600" b="1" dirty="0">
                <a:effectLst/>
              </a:rPr>
              <a:t>amount of time spent will fluctuate. </a:t>
            </a:r>
            <a:r>
              <a:rPr lang="en-US" sz="1600" b="1" dirty="0" smtClean="0">
                <a:effectLst/>
              </a:rPr>
              <a:t>Each session should include a short, 20 minute lecture, </a:t>
            </a:r>
            <a:r>
              <a:rPr lang="en-US" sz="1600" b="1" dirty="0">
                <a:effectLst/>
              </a:rPr>
              <a:t>and one class activity that will last about 20 minutes. </a:t>
            </a:r>
            <a:r>
              <a:rPr lang="en-US" sz="1600" b="1" dirty="0" smtClean="0">
                <a:effectLst/>
              </a:rPr>
              <a:t>The last 20 minutes should be a question </a:t>
            </a:r>
            <a:r>
              <a:rPr lang="en-US" sz="1600" b="1" dirty="0">
                <a:effectLst/>
              </a:rPr>
              <a:t>and answer/wrap up </a:t>
            </a:r>
            <a:r>
              <a:rPr lang="en-US" sz="1600" b="1" dirty="0" smtClean="0">
                <a:effectLst/>
              </a:rPr>
              <a:t>session. Even if educators can’t spend one full hour on a lesson, over the week</a:t>
            </a:r>
            <a:r>
              <a:rPr lang="en-US" sz="1600" b="1" dirty="0">
                <a:effectLst/>
              </a:rPr>
              <a:t>, </a:t>
            </a:r>
            <a:r>
              <a:rPr lang="en-US" sz="1600" b="1" dirty="0" smtClean="0">
                <a:effectLst/>
              </a:rPr>
              <a:t>the presentation </a:t>
            </a:r>
            <a:r>
              <a:rPr lang="en-US" sz="1600" b="1" dirty="0">
                <a:effectLst/>
              </a:rPr>
              <a:t>time will balance out to between 4 and 5 instruction hours. </a:t>
            </a:r>
            <a:r>
              <a:rPr lang="en-US" sz="1600" b="1" dirty="0">
                <a:solidFill>
                  <a:srgbClr val="FFFF00"/>
                </a:solidFill>
                <a:effectLst/>
              </a:rPr>
              <a:t>The suggested daily schedule for this subject is:</a:t>
            </a:r>
          </a:p>
          <a:p>
            <a:pPr marL="0" lvl="0" indent="0">
              <a:buNone/>
            </a:pPr>
            <a:r>
              <a:rPr lang="en-US" sz="1600" b="1" dirty="0">
                <a:solidFill>
                  <a:srgbClr val="FFFF00"/>
                </a:solidFill>
                <a:effectLst/>
              </a:rPr>
              <a:t>Monday</a:t>
            </a:r>
            <a:r>
              <a:rPr lang="en-US" sz="1600" b="1" dirty="0">
                <a:effectLst/>
              </a:rPr>
              <a:t>: Introduction to burns;</a:t>
            </a:r>
          </a:p>
          <a:p>
            <a:pPr marL="0" lvl="0" indent="0">
              <a:buNone/>
            </a:pPr>
            <a:r>
              <a:rPr lang="en-US" sz="1600" b="1" dirty="0">
                <a:solidFill>
                  <a:srgbClr val="FFFF00"/>
                </a:solidFill>
                <a:effectLst/>
              </a:rPr>
              <a:t>Tuesday</a:t>
            </a:r>
            <a:r>
              <a:rPr lang="en-US" sz="1600" b="1" dirty="0">
                <a:effectLst/>
              </a:rPr>
              <a:t>: Identifying types of burns and how to treat them;</a:t>
            </a:r>
          </a:p>
          <a:p>
            <a:pPr marL="0" lvl="0" indent="0">
              <a:buNone/>
            </a:pPr>
            <a:r>
              <a:rPr lang="en-US" sz="1600" b="1" dirty="0">
                <a:solidFill>
                  <a:srgbClr val="FFFF00"/>
                </a:solidFill>
                <a:effectLst/>
              </a:rPr>
              <a:t>Wednesday</a:t>
            </a:r>
            <a:r>
              <a:rPr lang="en-US" sz="1600" b="1" dirty="0">
                <a:effectLst/>
              </a:rPr>
              <a:t>: Identifying types of burns and how to treat them;</a:t>
            </a:r>
          </a:p>
          <a:p>
            <a:pPr marL="0" lvl="0" indent="0">
              <a:buNone/>
            </a:pPr>
            <a:r>
              <a:rPr lang="en-US" sz="1600" b="1" dirty="0">
                <a:solidFill>
                  <a:srgbClr val="FFFF00"/>
                </a:solidFill>
                <a:effectLst/>
              </a:rPr>
              <a:t>Thursday</a:t>
            </a:r>
            <a:r>
              <a:rPr lang="en-US" sz="1600" b="1" dirty="0">
                <a:effectLst/>
              </a:rPr>
              <a:t>: Review and Hands on demonstration(s);</a:t>
            </a:r>
          </a:p>
          <a:p>
            <a:pPr marL="0" lvl="0" indent="0">
              <a:buNone/>
            </a:pPr>
            <a:r>
              <a:rPr lang="en-US" sz="1600" b="1" dirty="0">
                <a:solidFill>
                  <a:srgbClr val="FFFF00"/>
                </a:solidFill>
                <a:effectLst/>
              </a:rPr>
              <a:t>Friday</a:t>
            </a:r>
            <a:r>
              <a:rPr lang="en-US" sz="1600" b="1" dirty="0">
                <a:effectLst/>
              </a:rPr>
              <a:t>: A Test.</a:t>
            </a:r>
          </a:p>
        </p:txBody>
      </p:sp>
      <p:sp>
        <p:nvSpPr>
          <p:cNvPr id="4" name="TextBox 3"/>
          <p:cNvSpPr txBox="1"/>
          <p:nvPr/>
        </p:nvSpPr>
        <p:spPr>
          <a:xfrm>
            <a:off x="598516" y="6458989"/>
            <a:ext cx="10873048" cy="246221"/>
          </a:xfrm>
          <a:prstGeom prst="rect">
            <a:avLst/>
          </a:prstGeom>
          <a:noFill/>
        </p:spPr>
        <p:txBody>
          <a:bodyPr wrap="square" rtlCol="0">
            <a:spAutoFit/>
          </a:bodyPr>
          <a:lstStyle/>
          <a:p>
            <a:pPr algn="ctr"/>
            <a:r>
              <a:rPr lang="en-US" sz="1000" b="1" dirty="0" smtClean="0">
                <a:solidFill>
                  <a:srgbClr val="FFFF00"/>
                </a:solidFill>
              </a:rPr>
              <a:t>www.UgandaHealthNews.com</a:t>
            </a:r>
            <a:endParaRPr lang="en-US" sz="1000" b="1" dirty="0">
              <a:solidFill>
                <a:srgbClr val="FFFF00"/>
              </a:solidFill>
            </a:endParaRPr>
          </a:p>
        </p:txBody>
      </p:sp>
      <p:pic>
        <p:nvPicPr>
          <p:cNvPr id="6" name="Picture 5"/>
          <p:cNvPicPr>
            <a:picLocks noChangeAspect="1"/>
          </p:cNvPicPr>
          <p:nvPr/>
        </p:nvPicPr>
        <p:blipFill>
          <a:blip r:embed="rId2"/>
          <a:stretch>
            <a:fillRect/>
          </a:stretch>
        </p:blipFill>
        <p:spPr>
          <a:xfrm>
            <a:off x="1340774" y="687271"/>
            <a:ext cx="9789968" cy="1332722"/>
          </a:xfrm>
          <a:prstGeom prst="rect">
            <a:avLst/>
          </a:prstGeom>
        </p:spPr>
      </p:pic>
      <p:sp>
        <p:nvSpPr>
          <p:cNvPr id="2" name="TextBox 1"/>
          <p:cNvSpPr txBox="1"/>
          <p:nvPr/>
        </p:nvSpPr>
        <p:spPr>
          <a:xfrm>
            <a:off x="5357552" y="247281"/>
            <a:ext cx="1637607" cy="369332"/>
          </a:xfrm>
          <a:prstGeom prst="rect">
            <a:avLst/>
          </a:prstGeom>
          <a:noFill/>
        </p:spPr>
        <p:txBody>
          <a:bodyPr wrap="square" rtlCol="0">
            <a:spAutoFit/>
          </a:bodyPr>
          <a:lstStyle/>
          <a:p>
            <a:r>
              <a:rPr lang="en-US" b="1" i="1" dirty="0" smtClean="0">
                <a:solidFill>
                  <a:srgbClr val="00B0F0"/>
                </a:solidFill>
              </a:rPr>
              <a:t>Suggested</a:t>
            </a:r>
            <a:endParaRPr lang="en-US" b="1" i="1" dirty="0">
              <a:solidFill>
                <a:srgbClr val="00B0F0"/>
              </a:solidFill>
            </a:endParaRPr>
          </a:p>
        </p:txBody>
      </p:sp>
    </p:spTree>
    <p:extLst>
      <p:ext uri="{BB962C8B-B14F-4D97-AF65-F5344CB8AC3E}">
        <p14:creationId xmlns:p14="http://schemas.microsoft.com/office/powerpoint/2010/main" val="161758966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TM03457485[[fn=Mesh]]</Template>
  <TotalTime>173</TotalTime>
  <Words>3984</Words>
  <Application>Microsoft Office PowerPoint</Application>
  <PresentationFormat>Widescreen</PresentationFormat>
  <Paragraphs>248</Paragraphs>
  <Slides>39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Century Gothic</vt:lpstr>
      <vt:lpstr>Mesh</vt:lpstr>
      <vt:lpstr>PowerPoint Presentation</vt:lpstr>
      <vt:lpstr>C &amp; U Emergency Safety Trainings (California &amp; Uganda) Africa – Uganda Division </vt:lpstr>
      <vt:lpstr>Burn Safety </vt:lpstr>
      <vt:lpstr>BURNS &amp; SCALDS</vt:lpstr>
      <vt:lpstr>PowerPoint Presentation</vt:lpstr>
      <vt:lpstr>Materials</vt:lpstr>
      <vt:lpstr>Educator Goal(s): Educators will be able to do the following by the end of their training: </vt:lpstr>
      <vt:lpstr>Student Goal(s): Students will be able to do the following by the end of this lesson:  </vt:lpstr>
      <vt:lpstr>PowerPoint Presentation</vt:lpstr>
      <vt:lpstr>PowerPoint Presentation</vt:lpstr>
      <vt:lpstr>Activity #1:  Monday </vt:lpstr>
      <vt:lpstr>Activity #2: Monday </vt:lpstr>
      <vt:lpstr>Activity #3: Tuesday</vt:lpstr>
      <vt:lpstr>Activity #4: Wednesday </vt:lpstr>
      <vt:lpstr>Activity #5: Thursday – Review – &amp;  hands on </vt:lpstr>
      <vt:lpstr>Activity #6: Friday test </vt:lpstr>
      <vt:lpstr>First Aid for Burns  </vt:lpstr>
      <vt:lpstr>WHY IS THIS IMPORTANT?   </vt:lpstr>
      <vt:lpstr>What you will accomplish in this lesson:  </vt:lpstr>
      <vt:lpstr>PowerPoint Presentation</vt:lpstr>
      <vt:lpstr>Treat heat burns based on their degree: Remember </vt:lpstr>
      <vt:lpstr>First-Degree Burns:</vt:lpstr>
      <vt:lpstr>  Treating First-degree Burns   </vt:lpstr>
      <vt:lpstr>Second Degree Burns: </vt:lpstr>
      <vt:lpstr>Second Degree Burns: </vt:lpstr>
      <vt:lpstr>Treating Second Degree Burns</vt:lpstr>
      <vt:lpstr>Third Degree Burns: </vt:lpstr>
      <vt:lpstr>Third Degree Burns: </vt:lpstr>
      <vt:lpstr>Treating Third-Degree Burns </vt:lpstr>
      <vt:lpstr>Treating Third-Degree Burns </vt:lpstr>
      <vt:lpstr>ELECTRICAL BURNS: </vt:lpstr>
      <vt:lpstr>Treating Electrical Burns </vt:lpstr>
      <vt:lpstr>Treating Electrical Burns </vt:lpstr>
      <vt:lpstr>Chemical Burns </vt:lpstr>
      <vt:lpstr>Treating Chemical Burns </vt:lpstr>
      <vt:lpstr>Treatment for  Chemical Burns to the Skin </vt:lpstr>
      <vt:lpstr>Treatment for Chemical  Burns to the Eyes </vt:lpstr>
      <vt:lpstr>Note: as we develop this program, there will be a special section created for educators. There, we will be updating and adding material to our website.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BURNS AND SCALDS</dc:title>
  <dc:creator>Owner</dc:creator>
  <cp:lastModifiedBy>Owner</cp:lastModifiedBy>
  <cp:revision>220</cp:revision>
  <dcterms:created xsi:type="dcterms:W3CDTF">2023-01-25T19:19:55Z</dcterms:created>
  <dcterms:modified xsi:type="dcterms:W3CDTF">2023-01-26T19:57:08Z</dcterms:modified>
</cp:coreProperties>
</file>